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62" r:id="rId7"/>
    <p:sldId id="260" r:id="rId8"/>
    <p:sldId id="273" r:id="rId9"/>
    <p:sldId id="277" r:id="rId10"/>
    <p:sldId id="278" r:id="rId11"/>
    <p:sldId id="279" r:id="rId12"/>
    <p:sldId id="280" r:id="rId13"/>
    <p:sldId id="281" r:id="rId14"/>
    <p:sldId id="282" r:id="rId15"/>
    <p:sldId id="268" r:id="rId16"/>
    <p:sldId id="270" r:id="rId17"/>
    <p:sldId id="283" r:id="rId18"/>
    <p:sldId id="284" r:id="rId19"/>
    <p:sldId id="267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C9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9" autoAdjust="0"/>
    <p:restoredTop sz="94660"/>
  </p:normalViewPr>
  <p:slideViewPr>
    <p:cSldViewPr>
      <p:cViewPr varScale="1">
        <p:scale>
          <a:sx n="71" d="100"/>
          <a:sy n="71" d="100"/>
        </p:scale>
        <p:origin x="72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.png"/><Relationship Id="rId7" Type="http://schemas.openxmlformats.org/officeDocument/2006/relationships/image" Target="../media/image5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.png"/><Relationship Id="rId7" Type="http://schemas.openxmlformats.org/officeDocument/2006/relationships/image" Target="../media/image5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52.png"/><Relationship Id="rId7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data.kric.go.kr/rips/M_01_01/intro.d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9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image" Target="../media/image17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42.png"/><Relationship Id="rId5" Type="http://schemas.openxmlformats.org/officeDocument/2006/relationships/image" Target="../media/image28.png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image" Target="../media/image9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.png"/><Relationship Id="rId7" Type="http://schemas.openxmlformats.org/officeDocument/2006/relationships/image" Target="../media/image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9.png"/><Relationship Id="rId9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16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512315"/>
            <a:ext cx="17071921" cy="9493308"/>
            <a:chOff x="591357" y="51231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512315"/>
              <a:ext cx="17071921" cy="94933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 rot="-660000">
            <a:off x="312985" y="3002295"/>
            <a:ext cx="9468604" cy="30399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13300" i="1" kern="0" spc="-500" dirty="0">
                <a:solidFill>
                  <a:srgbClr val="00C6FB"/>
                </a:solidFill>
                <a:latin typeface="여기어때 잘난체 OTF" pitchFamily="34" charset="0"/>
                <a:cs typeface="여기어때 잘난체 OTF" pitchFamily="34" charset="0"/>
              </a:rPr>
              <a:t>SUBFY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4656872" y="5381361"/>
            <a:ext cx="8971970" cy="3581611"/>
            <a:chOff x="4656872" y="5381361"/>
            <a:chExt cx="8971970" cy="35816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56872" y="5381361"/>
              <a:ext cx="8971970" cy="358161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71512" y="8494210"/>
            <a:ext cx="18628738" cy="2408439"/>
            <a:chOff x="-171512" y="8494210"/>
            <a:chExt cx="18628738" cy="24084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1512" y="8494210"/>
              <a:ext cx="18628738" cy="240843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62000" y="9042948"/>
            <a:ext cx="6351112" cy="764860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en-US" sz="3300" kern="0" spc="-400" dirty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2021</a:t>
            </a:r>
            <a:r>
              <a:rPr lang="ko-KR" altLang="en-US" sz="3300" kern="0" spc="-400" dirty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년 </a:t>
            </a:r>
            <a:r>
              <a:rPr lang="en-US" altLang="ko-KR" sz="3300" kern="0" spc="-400" dirty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5</a:t>
            </a:r>
            <a:r>
              <a:rPr lang="ko-KR" altLang="en-US" sz="3300" kern="0" spc="-400" dirty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월</a:t>
            </a:r>
            <a:r>
              <a:rPr lang="en-US" altLang="ko-KR" sz="3300" kern="0" spc="-400" dirty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  </a:t>
            </a:r>
            <a:r>
              <a:rPr lang="en-US" sz="3300" kern="0" spc="-400" dirty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1</a:t>
            </a:r>
            <a:r>
              <a:rPr lang="ko-KR" altLang="en-US" sz="3300" kern="0" spc="-400" dirty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학기 관통 </a:t>
            </a:r>
            <a:r>
              <a:rPr lang="en-US" altLang="ko-KR" sz="3300" kern="0" spc="-400" dirty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PJT – Happy House 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1599203" y="8945125"/>
            <a:ext cx="7070033" cy="76486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300" kern="0" spc="-400" dirty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SSAFY  5</a:t>
            </a:r>
            <a:r>
              <a:rPr lang="ko-KR" altLang="en-US" sz="3300" kern="0" spc="-400" dirty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기    서울 </a:t>
            </a:r>
            <a:r>
              <a:rPr lang="en-US" altLang="ko-KR" sz="3300" kern="0" spc="-400" dirty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11</a:t>
            </a:r>
            <a:r>
              <a:rPr lang="ko-KR" altLang="en-US" sz="3300" kern="0" spc="-400" dirty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반    김주현     </a:t>
            </a:r>
            <a:r>
              <a:rPr lang="ko-KR" altLang="en-US" sz="3300" kern="0" spc="-400" dirty="0" err="1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박민광</a:t>
            </a:r>
            <a:r>
              <a:rPr lang="ko-KR" altLang="en-US" sz="3300" kern="0" spc="-400" dirty="0">
                <a:solidFill>
                  <a:srgbClr val="FFFFFF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5824855" y="9650810"/>
            <a:ext cx="6524353" cy="164367"/>
            <a:chOff x="5824855" y="9650810"/>
            <a:chExt cx="6524353" cy="1643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4855" y="9650810"/>
              <a:ext cx="6524353" cy="164367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 rot="-660000">
            <a:off x="6526642" y="2479196"/>
            <a:ext cx="10865509" cy="3039924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000" i="1" kern="0" spc="-500" dirty="0">
                <a:solidFill>
                  <a:srgbClr val="FFEF00"/>
                </a:solidFill>
                <a:latin typeface="여기어때 잘난체 OTF" pitchFamily="34" charset="0"/>
                <a:cs typeface="여기어때 잘난체 OTF" pitchFamily="34" charset="0"/>
              </a:rPr>
              <a:t>역세권 매물 찾기</a:t>
            </a:r>
            <a:endParaRPr lang="en-US" sz="11000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2733419" y="5936071"/>
            <a:ext cx="2236490" cy="310577"/>
            <a:chOff x="2733419" y="5936071"/>
            <a:chExt cx="2236490" cy="31057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920000">
              <a:off x="2733419" y="5936071"/>
              <a:ext cx="2236490" cy="31057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804281" y="4458170"/>
            <a:ext cx="2236490" cy="310577"/>
            <a:chOff x="13804281" y="4458170"/>
            <a:chExt cx="2236490" cy="31057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3500000">
              <a:off x="13804281" y="4458170"/>
              <a:ext cx="2236490" cy="3105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39628" y="5053874"/>
            <a:ext cx="3384505" cy="310577"/>
            <a:chOff x="11939628" y="5053874"/>
            <a:chExt cx="3384505" cy="31057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3500000">
              <a:off x="11939628" y="5053874"/>
              <a:ext cx="3384505" cy="31057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36246" y="5632607"/>
            <a:ext cx="2026583" cy="310577"/>
            <a:chOff x="4736246" y="5632607"/>
            <a:chExt cx="2026583" cy="31057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160000">
              <a:off x="4736246" y="5632607"/>
              <a:ext cx="2026583" cy="3105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379134" y="4793192"/>
            <a:ext cx="1157030" cy="310577"/>
            <a:chOff x="7379134" y="4793192"/>
            <a:chExt cx="1157030" cy="31057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3660000">
              <a:off x="7379134" y="4793192"/>
              <a:ext cx="1157030" cy="310577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3293636" y="1497005"/>
            <a:ext cx="9748702" cy="939225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100" kern="0" spc="-500" dirty="0">
                <a:solidFill>
                  <a:srgbClr val="231F20"/>
                </a:solidFill>
                <a:latin typeface="G마켓 산스 Bold" pitchFamily="34" charset="0"/>
                <a:cs typeface="G마켓 산스 Bold" pitchFamily="34" charset="0"/>
              </a:rPr>
              <a:t>역 이름으로  원하는 집  찾기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4122" y="298392"/>
            <a:ext cx="17071921" cy="9493308"/>
            <a:chOff x="591357" y="464696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64696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603191"/>
            <a:ext cx="6524353" cy="164367"/>
            <a:chOff x="5824855" y="9603191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603191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135183"/>
            <a:ext cx="608648" cy="2114243"/>
            <a:chOff x="17343191" y="1135183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135183"/>
              <a:ext cx="608648" cy="211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16200000">
            <a:off x="17111904" y="2085851"/>
            <a:ext cx="1397281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-1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02_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168787" y="-222947"/>
            <a:ext cx="7580250" cy="2524223"/>
            <a:chOff x="2168787" y="-222947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8787" y="-222947"/>
              <a:ext cx="7580250" cy="25242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6465213" y="470936"/>
            <a:ext cx="7996885" cy="9493308"/>
            <a:chOff x="-6465213" y="470936"/>
            <a:chExt cx="7996885" cy="94933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70936"/>
              <a:ext cx="7996885" cy="9493308"/>
            </a:xfrm>
            <a:prstGeom prst="rect">
              <a:avLst/>
            </a:prstGeom>
          </p:spPr>
        </p:pic>
      </p:grpSp>
      <p:sp>
        <p:nvSpPr>
          <p:cNvPr id="33" name="Object 12">
            <a:extLst>
              <a:ext uri="{FF2B5EF4-FFF2-40B4-BE49-F238E27FC236}">
                <a16:creationId xmlns:a16="http://schemas.microsoft.com/office/drawing/2014/main" id="{CB27B3E9-FD54-4F45-BBB0-C68CD443697C}"/>
              </a:ext>
            </a:extLst>
          </p:cNvPr>
          <p:cNvSpPr txBox="1"/>
          <p:nvPr/>
        </p:nvSpPr>
        <p:spPr>
          <a:xfrm>
            <a:off x="2664476" y="404882"/>
            <a:ext cx="9657436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200" dirty="0">
                <a:solidFill>
                  <a:srgbClr val="231F20"/>
                </a:solidFill>
                <a:latin typeface="여기어때 잘난체 OTF" pitchFamily="34" charset="0"/>
              </a:rPr>
              <a:t>03. </a:t>
            </a:r>
            <a:r>
              <a:rPr lang="ko-KR" altLang="en-US" sz="5000" kern="0" spc="-200" dirty="0">
                <a:solidFill>
                  <a:srgbClr val="231F20"/>
                </a:solidFill>
                <a:latin typeface="여기어때 잘난체 OTF" pitchFamily="34" charset="0"/>
              </a:rPr>
              <a:t>기능 구현 </a:t>
            </a:r>
            <a:r>
              <a:rPr lang="en-US" altLang="ko-KR" sz="2800" kern="0" spc="-200" dirty="0">
                <a:solidFill>
                  <a:srgbClr val="231F20"/>
                </a:solidFill>
                <a:latin typeface="여기어때 잘난체 OTF" pitchFamily="34" charset="0"/>
              </a:rPr>
              <a:t>– </a:t>
            </a:r>
            <a:r>
              <a:rPr lang="ko-KR" altLang="en-US" sz="2800" kern="0" spc="-200" dirty="0">
                <a:solidFill>
                  <a:srgbClr val="231F20"/>
                </a:solidFill>
                <a:latin typeface="여기어때 잘난체 OTF" pitchFamily="34" charset="0"/>
              </a:rPr>
              <a:t>로그인 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327890-6958-4879-996F-D865635928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5368" y="2301276"/>
            <a:ext cx="8386824" cy="70961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62E3CD5-714A-4702-B2F3-50D9FD35DA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5888" y="2282953"/>
            <a:ext cx="6007026" cy="804863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4C73B93-CC17-44D0-8EFF-EC5DAEB6B4D8}"/>
              </a:ext>
            </a:extLst>
          </p:cNvPr>
          <p:cNvSpPr/>
          <p:nvPr/>
        </p:nvSpPr>
        <p:spPr>
          <a:xfrm>
            <a:off x="7241624" y="2584139"/>
            <a:ext cx="503140" cy="3292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32F26E14-93ED-437B-B4F1-3CB26F5CB0E9}"/>
              </a:ext>
            </a:extLst>
          </p:cNvPr>
          <p:cNvSpPr/>
          <p:nvPr/>
        </p:nvSpPr>
        <p:spPr>
          <a:xfrm>
            <a:off x="12033409" y="2520773"/>
            <a:ext cx="1999362" cy="3292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Object 41">
            <a:extLst>
              <a:ext uri="{FF2B5EF4-FFF2-40B4-BE49-F238E27FC236}">
                <a16:creationId xmlns:a16="http://schemas.microsoft.com/office/drawing/2014/main" id="{2ED02ACF-6198-43A4-9D98-CAF79EC52D8E}"/>
              </a:ext>
            </a:extLst>
          </p:cNvPr>
          <p:cNvSpPr txBox="1"/>
          <p:nvPr/>
        </p:nvSpPr>
        <p:spPr>
          <a:xfrm>
            <a:off x="10419682" y="3418675"/>
            <a:ext cx="4277204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b="1" kern="0" spc="-100" dirty="0">
                <a:latin typeface="여기어때 잘난체 OTF" pitchFamily="34" charset="0"/>
              </a:rPr>
              <a:t>로그인 시</a:t>
            </a:r>
            <a:br>
              <a:rPr lang="en-US" altLang="ko-KR" sz="2400" b="1" kern="0" spc="-100" dirty="0">
                <a:latin typeface="여기어때 잘난체 OTF" pitchFamily="34" charset="0"/>
              </a:rPr>
            </a:br>
            <a:r>
              <a:rPr lang="ko-KR" altLang="en-US" sz="2400" b="1" kern="0" spc="-100" dirty="0">
                <a:latin typeface="여기어때 잘난체 OTF" pitchFamily="34" charset="0"/>
              </a:rPr>
              <a:t>상단 </a:t>
            </a:r>
            <a:r>
              <a:rPr lang="ko-KR" altLang="en-US" sz="2400" b="1" kern="0" spc="-100" dirty="0" err="1">
                <a:latin typeface="여기어때 잘난체 OTF" pitchFamily="34" charset="0"/>
              </a:rPr>
              <a:t>네이게이션</a:t>
            </a:r>
            <a:r>
              <a:rPr lang="ko-KR" altLang="en-US" sz="2400" b="1" kern="0" spc="-100" dirty="0">
                <a:latin typeface="여기어때 잘난체 OTF" pitchFamily="34" charset="0"/>
              </a:rPr>
              <a:t> 바에 로그아웃 </a:t>
            </a:r>
            <a:r>
              <a:rPr lang="en-US" altLang="ko-KR" sz="2400" b="1" kern="0" spc="-100" dirty="0">
                <a:latin typeface="여기어때 잘난체 OTF" pitchFamily="34" charset="0"/>
              </a:rPr>
              <a:t>&amp;  </a:t>
            </a:r>
            <a:r>
              <a:rPr lang="en-US" altLang="ko-KR" sz="2400" b="1" kern="0" spc="-100" dirty="0" err="1">
                <a:latin typeface="여기어때 잘난체 OTF" pitchFamily="34" charset="0"/>
              </a:rPr>
              <a:t>MyPage</a:t>
            </a:r>
            <a:r>
              <a:rPr lang="en-US" altLang="ko-KR" sz="2400" b="1" kern="0" spc="-100" dirty="0">
                <a:latin typeface="여기어때 잘난체 OTF" pitchFamily="34" charset="0"/>
              </a:rPr>
              <a:t> </a:t>
            </a:r>
            <a:r>
              <a:rPr lang="ko-KR" altLang="en-US" sz="2400" b="1" kern="0" spc="-100" dirty="0">
                <a:latin typeface="여기어때 잘난체 OTF" pitchFamily="34" charset="0"/>
              </a:rPr>
              <a:t>생성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02439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913" y="337132"/>
            <a:ext cx="17071921" cy="9493308"/>
            <a:chOff x="591357" y="464696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64696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603191"/>
            <a:ext cx="6524353" cy="164367"/>
            <a:chOff x="5824855" y="9603191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603191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135183"/>
            <a:ext cx="608648" cy="2114243"/>
            <a:chOff x="17343191" y="1135183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135183"/>
              <a:ext cx="608648" cy="211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16200000">
            <a:off x="17111904" y="2085851"/>
            <a:ext cx="1397281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-1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02_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168787" y="-222947"/>
            <a:ext cx="7580250" cy="2524223"/>
            <a:chOff x="2168787" y="-222947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8787" y="-222947"/>
              <a:ext cx="7580250" cy="25242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6465213" y="470936"/>
            <a:ext cx="7996885" cy="9493308"/>
            <a:chOff x="-6465213" y="470936"/>
            <a:chExt cx="7996885" cy="94933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70936"/>
              <a:ext cx="7996885" cy="9493308"/>
            </a:xfrm>
            <a:prstGeom prst="rect">
              <a:avLst/>
            </a:prstGeom>
          </p:spPr>
        </p:pic>
      </p:grpSp>
      <p:sp>
        <p:nvSpPr>
          <p:cNvPr id="33" name="Object 12">
            <a:extLst>
              <a:ext uri="{FF2B5EF4-FFF2-40B4-BE49-F238E27FC236}">
                <a16:creationId xmlns:a16="http://schemas.microsoft.com/office/drawing/2014/main" id="{CB27B3E9-FD54-4F45-BBB0-C68CD443697C}"/>
              </a:ext>
            </a:extLst>
          </p:cNvPr>
          <p:cNvSpPr txBox="1"/>
          <p:nvPr/>
        </p:nvSpPr>
        <p:spPr>
          <a:xfrm>
            <a:off x="2752457" y="451253"/>
            <a:ext cx="9657436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200" dirty="0">
                <a:solidFill>
                  <a:srgbClr val="231F20"/>
                </a:solidFill>
                <a:latin typeface="여기어때 잘난체 OTF" pitchFamily="34" charset="0"/>
              </a:rPr>
              <a:t>03. </a:t>
            </a:r>
            <a:r>
              <a:rPr lang="ko-KR" altLang="en-US" sz="5000" kern="0" spc="-200" dirty="0">
                <a:solidFill>
                  <a:srgbClr val="231F20"/>
                </a:solidFill>
                <a:latin typeface="여기어때 잘난체 OTF" pitchFamily="34" charset="0"/>
              </a:rPr>
              <a:t>기능 구현 </a:t>
            </a:r>
            <a:r>
              <a:rPr lang="en-US" altLang="ko-KR" sz="2800" kern="0" spc="-200" dirty="0">
                <a:solidFill>
                  <a:srgbClr val="231F20"/>
                </a:solidFill>
                <a:latin typeface="여기어때 잘난체 OTF" pitchFamily="34" charset="0"/>
              </a:rPr>
              <a:t>– </a:t>
            </a:r>
            <a:r>
              <a:rPr lang="ko-KR" altLang="en-US" sz="2800" kern="0" spc="-200" dirty="0">
                <a:solidFill>
                  <a:srgbClr val="231F20"/>
                </a:solidFill>
                <a:latin typeface="여기어때 잘난체 OTF" pitchFamily="34" charset="0"/>
              </a:rPr>
              <a:t>회원가입 </a:t>
            </a:r>
            <a:r>
              <a:rPr lang="en-US" altLang="ko-KR" sz="2800" kern="0" spc="-200" dirty="0">
                <a:solidFill>
                  <a:srgbClr val="231F20"/>
                </a:solidFill>
                <a:latin typeface="여기어때 잘난체 OTF" pitchFamily="34" charset="0"/>
              </a:rPr>
              <a:t>&amp; </a:t>
            </a:r>
            <a:r>
              <a:rPr lang="ko-KR" altLang="en-US" sz="2800" kern="0" spc="-200" dirty="0">
                <a:solidFill>
                  <a:srgbClr val="231F20"/>
                </a:solidFill>
                <a:latin typeface="여기어때 잘난체 OTF" pitchFamily="34" charset="0"/>
              </a:rPr>
              <a:t>수정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007AD2-5FDF-465A-92EF-FC6A2D2CAA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8800" y="2357827"/>
            <a:ext cx="7381103" cy="72800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2E0437-70A4-4B9B-9BE0-5F25BB408C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2908" y="2275680"/>
            <a:ext cx="7333747" cy="7303782"/>
          </a:xfrm>
          <a:prstGeom prst="rect">
            <a:avLst/>
          </a:prstGeom>
        </p:spPr>
      </p:pic>
      <p:pic>
        <p:nvPicPr>
          <p:cNvPr id="21" name="Object 5">
            <a:extLst>
              <a:ext uri="{FF2B5EF4-FFF2-40B4-BE49-F238E27FC236}">
                <a16:creationId xmlns:a16="http://schemas.microsoft.com/office/drawing/2014/main" id="{F5B7425F-CA8C-45C3-8258-AA6979B781AD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36734" y="4327356"/>
            <a:ext cx="3973847" cy="1349544"/>
          </a:xfrm>
          <a:prstGeom prst="rect">
            <a:avLst/>
          </a:prstGeom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3204491-EC10-4816-8DAF-F98D003523F3}"/>
              </a:ext>
            </a:extLst>
          </p:cNvPr>
          <p:cNvSpPr/>
          <p:nvPr/>
        </p:nvSpPr>
        <p:spPr>
          <a:xfrm>
            <a:off x="2034912" y="7764562"/>
            <a:ext cx="936887" cy="3292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Object 5">
            <a:extLst>
              <a:ext uri="{FF2B5EF4-FFF2-40B4-BE49-F238E27FC236}">
                <a16:creationId xmlns:a16="http://schemas.microsoft.com/office/drawing/2014/main" id="{AEE29F00-BD69-4C60-8CAB-FC9F21ED5C5A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89134" y="4479756"/>
            <a:ext cx="3973847" cy="1349544"/>
          </a:xfrm>
          <a:prstGeom prst="rect">
            <a:avLst/>
          </a:prstGeom>
        </p:spPr>
      </p:pic>
      <p:sp>
        <p:nvSpPr>
          <p:cNvPr id="25" name="Object 41">
            <a:extLst>
              <a:ext uri="{FF2B5EF4-FFF2-40B4-BE49-F238E27FC236}">
                <a16:creationId xmlns:a16="http://schemas.microsoft.com/office/drawing/2014/main" id="{D4E6E65A-3289-429C-B685-AE4B3FFB3717}"/>
              </a:ext>
            </a:extLst>
          </p:cNvPr>
          <p:cNvSpPr txBox="1"/>
          <p:nvPr/>
        </p:nvSpPr>
        <p:spPr>
          <a:xfrm>
            <a:off x="2719475" y="7871878"/>
            <a:ext cx="4139969" cy="96751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b="1" kern="0" spc="-100" dirty="0">
                <a:latin typeface="여기어때 잘난체 OTF" pitchFamily="34" charset="0"/>
              </a:rPr>
              <a:t>성별 지정 </a:t>
            </a:r>
            <a:r>
              <a:rPr lang="en-US" altLang="ko-KR" sz="2000" b="1" kern="0" spc="-100" dirty="0">
                <a:latin typeface="여기어때 잘난체 OTF" pitchFamily="34" charset="0"/>
              </a:rPr>
              <a:t>-&gt; </a:t>
            </a:r>
            <a:r>
              <a:rPr lang="ko-KR" altLang="en-US" sz="2000" b="1" kern="0" spc="-100" dirty="0">
                <a:latin typeface="여기어때 잘난체 OTF" pitchFamily="34" charset="0"/>
              </a:rPr>
              <a:t>걸음 수 계산 시</a:t>
            </a:r>
            <a:br>
              <a:rPr lang="en-US" altLang="ko-KR" sz="2000" b="1" kern="0" spc="-100" dirty="0">
                <a:latin typeface="여기어때 잘난체 OTF" pitchFamily="34" charset="0"/>
              </a:rPr>
            </a:br>
            <a:r>
              <a:rPr lang="ko-KR" altLang="en-US" sz="2000" b="1" kern="0" spc="-100" dirty="0">
                <a:latin typeface="여기어때 잘난체 OTF" pitchFamily="34" charset="0"/>
              </a:rPr>
              <a:t>남</a:t>
            </a:r>
            <a:r>
              <a:rPr lang="en-US" altLang="ko-KR" sz="2000" b="1" kern="0" spc="-100" dirty="0">
                <a:latin typeface="여기어때 잘난체 OTF" pitchFamily="34" charset="0"/>
              </a:rPr>
              <a:t>/</a:t>
            </a:r>
            <a:r>
              <a:rPr lang="ko-KR" altLang="en-US" sz="2000" b="1" kern="0" spc="-100" dirty="0">
                <a:latin typeface="여기어때 잘난체 OTF" pitchFamily="34" charset="0"/>
              </a:rPr>
              <a:t>여 평균 보폭 적용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056744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913" y="337132"/>
            <a:ext cx="17071921" cy="9493308"/>
            <a:chOff x="591357" y="464696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64696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603191"/>
            <a:ext cx="6524353" cy="164367"/>
            <a:chOff x="5824855" y="9603191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603191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135183"/>
            <a:ext cx="608648" cy="2114243"/>
            <a:chOff x="17343191" y="1135183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135183"/>
              <a:ext cx="608648" cy="211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16200000">
            <a:off x="17111904" y="2085851"/>
            <a:ext cx="1397281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-1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02_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168787" y="-222947"/>
            <a:ext cx="7580250" cy="2524223"/>
            <a:chOff x="2168787" y="-222947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8787" y="-222947"/>
              <a:ext cx="7580250" cy="25242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6465213" y="470936"/>
            <a:ext cx="7996885" cy="9493308"/>
            <a:chOff x="-6465213" y="470936"/>
            <a:chExt cx="7996885" cy="94933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70936"/>
              <a:ext cx="7996885" cy="9493308"/>
            </a:xfrm>
            <a:prstGeom prst="rect">
              <a:avLst/>
            </a:prstGeom>
          </p:spPr>
        </p:pic>
      </p:grpSp>
      <p:sp>
        <p:nvSpPr>
          <p:cNvPr id="33" name="Object 12">
            <a:extLst>
              <a:ext uri="{FF2B5EF4-FFF2-40B4-BE49-F238E27FC236}">
                <a16:creationId xmlns:a16="http://schemas.microsoft.com/office/drawing/2014/main" id="{CB27B3E9-FD54-4F45-BBB0-C68CD443697C}"/>
              </a:ext>
            </a:extLst>
          </p:cNvPr>
          <p:cNvSpPr txBox="1"/>
          <p:nvPr/>
        </p:nvSpPr>
        <p:spPr>
          <a:xfrm>
            <a:off x="2752457" y="451253"/>
            <a:ext cx="9657436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200" dirty="0">
                <a:solidFill>
                  <a:srgbClr val="231F20"/>
                </a:solidFill>
                <a:latin typeface="여기어때 잘난체 OTF" pitchFamily="34" charset="0"/>
              </a:rPr>
              <a:t>03. </a:t>
            </a:r>
            <a:r>
              <a:rPr lang="ko-KR" altLang="en-US" sz="5000" kern="0" spc="-200" dirty="0">
                <a:solidFill>
                  <a:srgbClr val="231F20"/>
                </a:solidFill>
                <a:latin typeface="여기어때 잘난체 OTF" pitchFamily="34" charset="0"/>
              </a:rPr>
              <a:t>기능 구현 </a:t>
            </a:r>
            <a:r>
              <a:rPr lang="en-US" altLang="ko-KR" sz="2800" kern="0" spc="-200" dirty="0">
                <a:solidFill>
                  <a:srgbClr val="231F20"/>
                </a:solidFill>
                <a:latin typeface="여기어때 잘난체 OTF" pitchFamily="34" charset="0"/>
              </a:rPr>
              <a:t>– </a:t>
            </a:r>
            <a:r>
              <a:rPr lang="en-US" altLang="ko-KR" sz="2800" kern="0" spc="-200" dirty="0" err="1">
                <a:solidFill>
                  <a:srgbClr val="231F20"/>
                </a:solidFill>
                <a:latin typeface="여기어때 잘난체 OTF" pitchFamily="34" charset="0"/>
              </a:rPr>
              <a:t>QnA</a:t>
            </a:r>
            <a:r>
              <a:rPr lang="en-US" altLang="ko-KR" sz="2800" kern="0" spc="-200" dirty="0">
                <a:solidFill>
                  <a:srgbClr val="231F20"/>
                </a:solidFill>
                <a:latin typeface="여기어때 잘난체 OTF" pitchFamily="34" charset="0"/>
              </a:rPr>
              <a:t> </a:t>
            </a:r>
            <a:r>
              <a:rPr lang="ko-KR" altLang="en-US" sz="2800" kern="0" spc="-200" dirty="0">
                <a:solidFill>
                  <a:srgbClr val="231F20"/>
                </a:solidFill>
                <a:latin typeface="여기어때 잘난체 OTF" pitchFamily="34" charset="0"/>
              </a:rPr>
              <a:t>등록 </a:t>
            </a:r>
            <a:r>
              <a:rPr lang="en-US" altLang="ko-KR" sz="2800" kern="0" spc="-200" dirty="0">
                <a:solidFill>
                  <a:srgbClr val="231F20"/>
                </a:solidFill>
                <a:latin typeface="여기어때 잘난체 OTF" pitchFamily="34" charset="0"/>
              </a:rPr>
              <a:t>&amp;</a:t>
            </a:r>
            <a:r>
              <a:rPr lang="ko-KR" altLang="en-US" sz="2800" kern="0" spc="-200" dirty="0">
                <a:solidFill>
                  <a:srgbClr val="231F20"/>
                </a:solidFill>
                <a:latin typeface="여기어때 잘난체 OTF" pitchFamily="34" charset="0"/>
              </a:rPr>
              <a:t> 목록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A40B2A-352E-4E55-AF4B-8AE90DDFDD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5000" y="2301276"/>
            <a:ext cx="7239000" cy="70037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C89FBA-66C2-4DE4-88D5-28626496A2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2592" y="2301276"/>
            <a:ext cx="7083523" cy="700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64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913" y="337132"/>
            <a:ext cx="17071921" cy="9493308"/>
            <a:chOff x="591357" y="464696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64696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603191"/>
            <a:ext cx="6524353" cy="164367"/>
            <a:chOff x="5824855" y="9603191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603191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135183"/>
            <a:ext cx="608648" cy="2114243"/>
            <a:chOff x="17343191" y="1135183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135183"/>
              <a:ext cx="608648" cy="211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16200000">
            <a:off x="17111904" y="2085851"/>
            <a:ext cx="1397281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-1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02_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168787" y="-222947"/>
            <a:ext cx="7580250" cy="2524223"/>
            <a:chOff x="2168787" y="-222947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8787" y="-222947"/>
              <a:ext cx="7580250" cy="25242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6465213" y="470936"/>
            <a:ext cx="7996885" cy="9493308"/>
            <a:chOff x="-6465213" y="470936"/>
            <a:chExt cx="7996885" cy="94933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70936"/>
              <a:ext cx="7996885" cy="9493308"/>
            </a:xfrm>
            <a:prstGeom prst="rect">
              <a:avLst/>
            </a:prstGeom>
          </p:spPr>
        </p:pic>
      </p:grpSp>
      <p:sp>
        <p:nvSpPr>
          <p:cNvPr id="33" name="Object 12">
            <a:extLst>
              <a:ext uri="{FF2B5EF4-FFF2-40B4-BE49-F238E27FC236}">
                <a16:creationId xmlns:a16="http://schemas.microsoft.com/office/drawing/2014/main" id="{CB27B3E9-FD54-4F45-BBB0-C68CD443697C}"/>
              </a:ext>
            </a:extLst>
          </p:cNvPr>
          <p:cNvSpPr txBox="1"/>
          <p:nvPr/>
        </p:nvSpPr>
        <p:spPr>
          <a:xfrm>
            <a:off x="2752457" y="451253"/>
            <a:ext cx="9657436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200" dirty="0">
                <a:solidFill>
                  <a:srgbClr val="231F20"/>
                </a:solidFill>
                <a:latin typeface="여기어때 잘난체 OTF" pitchFamily="34" charset="0"/>
              </a:rPr>
              <a:t>03. </a:t>
            </a:r>
            <a:r>
              <a:rPr lang="ko-KR" altLang="en-US" sz="5000" kern="0" spc="-200" dirty="0">
                <a:solidFill>
                  <a:srgbClr val="231F20"/>
                </a:solidFill>
                <a:latin typeface="여기어때 잘난체 OTF" pitchFamily="34" charset="0"/>
              </a:rPr>
              <a:t>기능 </a:t>
            </a:r>
            <a:r>
              <a:rPr lang="ko-KR" altLang="en-US" sz="4800" kern="0" spc="-200" dirty="0">
                <a:solidFill>
                  <a:srgbClr val="231F20"/>
                </a:solidFill>
                <a:latin typeface="여기어때 잘난체 OTF" pitchFamily="34" charset="0"/>
              </a:rPr>
              <a:t>구현 </a:t>
            </a:r>
            <a:r>
              <a:rPr lang="en-US" altLang="ko-KR" sz="2800" kern="0" spc="-200" dirty="0">
                <a:solidFill>
                  <a:srgbClr val="231F20"/>
                </a:solidFill>
                <a:latin typeface="여기어때 잘난체 OTF" pitchFamily="34" charset="0"/>
              </a:rPr>
              <a:t>- </a:t>
            </a:r>
            <a:r>
              <a:rPr lang="ko-KR" altLang="en-US" sz="2800" kern="0" spc="-200" dirty="0">
                <a:solidFill>
                  <a:srgbClr val="231F20"/>
                </a:solidFill>
                <a:latin typeface="여기어때 잘난체 OTF" pitchFamily="34" charset="0"/>
              </a:rPr>
              <a:t>회원가입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850332-85EF-4985-BE40-2BE39AFE55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9469" y="2301276"/>
            <a:ext cx="6814615" cy="71784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4516311-8967-433F-82D4-9BDFBCA12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1199" y="2301276"/>
            <a:ext cx="6537331" cy="7172308"/>
          </a:xfrm>
          <a:prstGeom prst="rect">
            <a:avLst/>
          </a:prstGeom>
        </p:spPr>
      </p:pic>
      <p:pic>
        <p:nvPicPr>
          <p:cNvPr id="19" name="Object 5">
            <a:extLst>
              <a:ext uri="{FF2B5EF4-FFF2-40B4-BE49-F238E27FC236}">
                <a16:creationId xmlns:a16="http://schemas.microsoft.com/office/drawing/2014/main" id="{F81B1171-178E-4631-98D7-7D21FA16B7B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36734" y="671693"/>
            <a:ext cx="3973847" cy="1349544"/>
          </a:xfrm>
          <a:prstGeom prst="rect">
            <a:avLst/>
          </a:prstGeom>
        </p:spPr>
      </p:pic>
      <p:sp>
        <p:nvSpPr>
          <p:cNvPr id="20" name="Object 41">
            <a:extLst>
              <a:ext uri="{FF2B5EF4-FFF2-40B4-BE49-F238E27FC236}">
                <a16:creationId xmlns:a16="http://schemas.microsoft.com/office/drawing/2014/main" id="{98F180DD-0498-4689-8AAD-9A266B59E0E1}"/>
              </a:ext>
            </a:extLst>
          </p:cNvPr>
          <p:cNvSpPr txBox="1"/>
          <p:nvPr/>
        </p:nvSpPr>
        <p:spPr>
          <a:xfrm>
            <a:off x="11176230" y="913338"/>
            <a:ext cx="4139969" cy="96751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b="1" kern="0" spc="-100" dirty="0">
                <a:latin typeface="여기어때 잘난체 OTF" pitchFamily="34" charset="0"/>
              </a:rPr>
              <a:t>자신이 쓴 글은 수정 </a:t>
            </a:r>
            <a:r>
              <a:rPr lang="en-US" altLang="ko-KR" sz="2000" b="1" kern="0" spc="-100" dirty="0">
                <a:latin typeface="여기어때 잘난체 OTF" pitchFamily="34" charset="0"/>
              </a:rPr>
              <a:t>&amp; </a:t>
            </a:r>
            <a:r>
              <a:rPr lang="ko-KR" altLang="en-US" sz="2000" b="1" kern="0" spc="-100" dirty="0">
                <a:latin typeface="여기어때 잘난체 OTF" pitchFamily="34" charset="0"/>
              </a:rPr>
              <a:t>삭제 가능</a:t>
            </a:r>
            <a:endParaRPr lang="en-US" altLang="ko-KR" sz="2000" b="1" kern="0" spc="-100" dirty="0">
              <a:latin typeface="여기어때 잘난체 OTF" pitchFamily="34" charset="0"/>
            </a:endParaRPr>
          </a:p>
          <a:p>
            <a:pPr algn="ctr"/>
            <a:r>
              <a:rPr lang="ko-KR" altLang="en-US" sz="2000" b="1" kern="0" spc="-100" dirty="0">
                <a:latin typeface="여기어때 잘난체 OTF" pitchFamily="34" charset="0"/>
              </a:rPr>
              <a:t>자신이 쓰지 않은 글은 조회만 가능</a:t>
            </a:r>
            <a:endParaRPr lang="en-US" altLang="ko-KR" sz="2000" b="1" kern="0" spc="-100" dirty="0">
              <a:latin typeface="여기어때 잘난체 OTF" pitchFamily="34" charset="0"/>
            </a:endParaRPr>
          </a:p>
          <a:p>
            <a:pPr algn="ctr"/>
            <a:r>
              <a:rPr lang="ko-KR" altLang="en-US" sz="2000" b="1" kern="0" spc="-100" dirty="0">
                <a:latin typeface="여기어때 잘난체 OTF" pitchFamily="34" charset="0"/>
              </a:rPr>
              <a:t>관리자는 모든 글</a:t>
            </a:r>
            <a:r>
              <a:rPr lang="en-US" altLang="ko-KR" sz="2000" b="1" kern="0" spc="-100" dirty="0">
                <a:latin typeface="여기어때 잘난체 OTF" pitchFamily="34" charset="0"/>
              </a:rPr>
              <a:t> </a:t>
            </a:r>
            <a:r>
              <a:rPr lang="ko-KR" altLang="en-US" sz="2000" b="1" kern="0" spc="-100" dirty="0">
                <a:latin typeface="여기어때 잘난체 OTF" pitchFamily="34" charset="0"/>
              </a:rPr>
              <a:t>수정</a:t>
            </a:r>
            <a:r>
              <a:rPr lang="en-US" altLang="ko-KR" sz="2000" b="1" kern="0" spc="-100" dirty="0">
                <a:latin typeface="여기어때 잘난체 OTF" pitchFamily="34" charset="0"/>
              </a:rPr>
              <a:t>&amp; </a:t>
            </a:r>
            <a:r>
              <a:rPr lang="ko-KR" altLang="en-US" sz="2000" b="1" kern="0" spc="-100" dirty="0">
                <a:latin typeface="여기어때 잘난체 OTF" pitchFamily="34" charset="0"/>
              </a:rPr>
              <a:t>삭제 가능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667800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913" y="337132"/>
            <a:ext cx="17071921" cy="9493308"/>
            <a:chOff x="591357" y="464696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64696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603191"/>
            <a:ext cx="6524353" cy="164367"/>
            <a:chOff x="5824855" y="9603191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603191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135183"/>
            <a:ext cx="608648" cy="2114243"/>
            <a:chOff x="17343191" y="1135183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135183"/>
              <a:ext cx="608648" cy="211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16200000">
            <a:off x="17111904" y="2085851"/>
            <a:ext cx="1397281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-1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02_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-6465213" y="470936"/>
            <a:ext cx="7996885" cy="9493308"/>
            <a:chOff x="-6465213" y="470936"/>
            <a:chExt cx="7996885" cy="94933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65213" y="470936"/>
              <a:ext cx="7996885" cy="9493308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14828CA-57B3-4C4F-886E-3F0DAD6B3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1370" y="1838982"/>
            <a:ext cx="12208340" cy="73687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68787" y="-222947"/>
            <a:ext cx="7580250" cy="2524223"/>
            <a:chOff x="2168787" y="-222947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8787" y="-222947"/>
              <a:ext cx="7580250" cy="2524223"/>
            </a:xfrm>
            <a:prstGeom prst="rect">
              <a:avLst/>
            </a:prstGeom>
          </p:spPr>
        </p:pic>
      </p:grpSp>
      <p:sp>
        <p:nvSpPr>
          <p:cNvPr id="33" name="Object 12">
            <a:extLst>
              <a:ext uri="{FF2B5EF4-FFF2-40B4-BE49-F238E27FC236}">
                <a16:creationId xmlns:a16="http://schemas.microsoft.com/office/drawing/2014/main" id="{CB27B3E9-FD54-4F45-BBB0-C68CD443697C}"/>
              </a:ext>
            </a:extLst>
          </p:cNvPr>
          <p:cNvSpPr txBox="1"/>
          <p:nvPr/>
        </p:nvSpPr>
        <p:spPr>
          <a:xfrm>
            <a:off x="2752457" y="451253"/>
            <a:ext cx="9657436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200" dirty="0">
                <a:solidFill>
                  <a:srgbClr val="231F20"/>
                </a:solidFill>
                <a:latin typeface="여기어때 잘난체 OTF" pitchFamily="34" charset="0"/>
              </a:rPr>
              <a:t>03. </a:t>
            </a:r>
            <a:r>
              <a:rPr lang="ko-KR" altLang="en-US" sz="5000" kern="0" spc="-200" dirty="0">
                <a:solidFill>
                  <a:srgbClr val="231F20"/>
                </a:solidFill>
                <a:latin typeface="여기어때 잘난체 OTF" pitchFamily="34" charset="0"/>
              </a:rPr>
              <a:t>기능 구현 </a:t>
            </a:r>
            <a:r>
              <a:rPr lang="en-US" altLang="ko-KR" sz="3600" kern="0" spc="-200" dirty="0">
                <a:solidFill>
                  <a:srgbClr val="231F20"/>
                </a:solidFill>
                <a:latin typeface="여기어때 잘난체 OTF" pitchFamily="34" charset="0"/>
              </a:rPr>
              <a:t>- </a:t>
            </a:r>
            <a:r>
              <a:rPr lang="ko-KR" altLang="en-US" sz="3600" kern="0" spc="-200" dirty="0">
                <a:solidFill>
                  <a:srgbClr val="231F20"/>
                </a:solidFill>
                <a:latin typeface="여기어때 잘난체 OTF" pitchFamily="34" charset="0"/>
              </a:rPr>
              <a:t>회원가입</a:t>
            </a:r>
            <a:endParaRPr 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068D30F-5254-4171-B7C6-EC138B9F7A9E}"/>
              </a:ext>
            </a:extLst>
          </p:cNvPr>
          <p:cNvSpPr/>
          <p:nvPr/>
        </p:nvSpPr>
        <p:spPr>
          <a:xfrm>
            <a:off x="5573284" y="3102665"/>
            <a:ext cx="675115" cy="3292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46B687E3-04A6-4F5D-9CDC-8AD2AEB7368F}"/>
              </a:ext>
            </a:extLst>
          </p:cNvPr>
          <p:cNvSpPr/>
          <p:nvPr/>
        </p:nvSpPr>
        <p:spPr>
          <a:xfrm>
            <a:off x="12192000" y="7734300"/>
            <a:ext cx="675115" cy="3292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781D59F-3E4B-4524-A335-A02D99AC7BF0}"/>
              </a:ext>
            </a:extLst>
          </p:cNvPr>
          <p:cNvSpPr/>
          <p:nvPr/>
        </p:nvSpPr>
        <p:spPr>
          <a:xfrm>
            <a:off x="12011650" y="8720960"/>
            <a:ext cx="675115" cy="3292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Object 41">
            <a:extLst>
              <a:ext uri="{FF2B5EF4-FFF2-40B4-BE49-F238E27FC236}">
                <a16:creationId xmlns:a16="http://schemas.microsoft.com/office/drawing/2014/main" id="{1213E8C8-C4B7-42F3-B506-E6766AC8E7F8}"/>
              </a:ext>
            </a:extLst>
          </p:cNvPr>
          <p:cNvSpPr txBox="1"/>
          <p:nvPr/>
        </p:nvSpPr>
        <p:spPr>
          <a:xfrm>
            <a:off x="2087958" y="3521219"/>
            <a:ext cx="4139969" cy="96751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b="1" kern="0" spc="-100" dirty="0">
                <a:latin typeface="여기어때 잘난체 OTF" pitchFamily="34" charset="0"/>
              </a:rPr>
              <a:t>전철역</a:t>
            </a:r>
            <a:r>
              <a:rPr lang="en-US" altLang="ko-KR" sz="2000" b="1" kern="0" spc="-100" dirty="0">
                <a:latin typeface="여기어때 잘난체 OTF" pitchFamily="34" charset="0"/>
              </a:rPr>
              <a:t>/ </a:t>
            </a:r>
            <a:r>
              <a:rPr lang="ko-KR" altLang="en-US" sz="2000" b="1" kern="0" spc="-100" dirty="0" err="1">
                <a:latin typeface="여기어때 잘난체 OTF" pitchFamily="34" charset="0"/>
              </a:rPr>
              <a:t>동이름</a:t>
            </a:r>
            <a:r>
              <a:rPr lang="ko-KR" altLang="en-US" sz="2000" b="1" kern="0" spc="-100" dirty="0">
                <a:latin typeface="여기어때 잘난체 OTF" pitchFamily="34" charset="0"/>
              </a:rPr>
              <a:t> </a:t>
            </a:r>
            <a:r>
              <a:rPr lang="en-US" altLang="ko-KR" sz="2000" b="1" kern="0" spc="-100" dirty="0">
                <a:latin typeface="여기어때 잘난체 OTF" pitchFamily="34" charset="0"/>
              </a:rPr>
              <a:t>/ </a:t>
            </a:r>
            <a:r>
              <a:rPr lang="ko-KR" altLang="en-US" sz="2000" b="1" kern="0" spc="-100" dirty="0">
                <a:latin typeface="여기어때 잘난체 OTF" pitchFamily="34" charset="0"/>
              </a:rPr>
              <a:t>아파트 </a:t>
            </a:r>
            <a:br>
              <a:rPr lang="en-US" altLang="ko-KR" sz="2000" b="1" kern="0" spc="-100" dirty="0">
                <a:latin typeface="여기어때 잘난체 OTF" pitchFamily="34" charset="0"/>
              </a:rPr>
            </a:br>
            <a:r>
              <a:rPr lang="ko-KR" altLang="en-US" sz="2000" b="1" kern="0" spc="-100" dirty="0">
                <a:latin typeface="여기어때 잘난체 OTF" pitchFamily="34" charset="0"/>
              </a:rPr>
              <a:t>이름으로</a:t>
            </a:r>
            <a:r>
              <a:rPr lang="en-US" altLang="ko-KR" sz="2000" b="1" kern="0" spc="-100" dirty="0">
                <a:latin typeface="여기어때 잘난체 OTF" pitchFamily="34" charset="0"/>
              </a:rPr>
              <a:t>  </a:t>
            </a:r>
            <a:r>
              <a:rPr lang="ko-KR" altLang="en-US" sz="2000" b="1" kern="0" spc="-100" dirty="0">
                <a:latin typeface="여기어때 잘난체 OTF" pitchFamily="34" charset="0"/>
              </a:rPr>
              <a:t>검색 가능</a:t>
            </a:r>
            <a:endParaRPr lang="en-US" sz="1100" b="1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31CBC0A-62F8-4863-9DEE-43A13A9CCBBE}"/>
              </a:ext>
            </a:extLst>
          </p:cNvPr>
          <p:cNvSpPr/>
          <p:nvPr/>
        </p:nvSpPr>
        <p:spPr>
          <a:xfrm>
            <a:off x="11734778" y="7326869"/>
            <a:ext cx="675115" cy="32922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Object 41">
            <a:extLst>
              <a:ext uri="{FF2B5EF4-FFF2-40B4-BE49-F238E27FC236}">
                <a16:creationId xmlns:a16="http://schemas.microsoft.com/office/drawing/2014/main" id="{6608F08D-7F83-4A97-B625-F40D2A60A384}"/>
              </a:ext>
            </a:extLst>
          </p:cNvPr>
          <p:cNvSpPr txBox="1"/>
          <p:nvPr/>
        </p:nvSpPr>
        <p:spPr>
          <a:xfrm>
            <a:off x="12011650" y="7052497"/>
            <a:ext cx="4139969" cy="96751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b="1" kern="0" spc="-100" dirty="0">
                <a:latin typeface="여기어때 잘난체 OTF" pitchFamily="34" charset="0"/>
              </a:rPr>
              <a:t>인근 지하철 역 정보와</a:t>
            </a:r>
            <a:br>
              <a:rPr lang="en-US" altLang="ko-KR" sz="2000" b="1" kern="0" spc="-100" dirty="0">
                <a:latin typeface="여기어때 잘난체 OTF" pitchFamily="34" charset="0"/>
              </a:rPr>
            </a:br>
            <a:r>
              <a:rPr lang="ko-KR" altLang="en-US" sz="2000" b="1" kern="0" spc="-100" dirty="0">
                <a:latin typeface="여기어때 잘난체 OTF" pitchFamily="34" charset="0"/>
              </a:rPr>
              <a:t>걸음 수</a:t>
            </a:r>
            <a:r>
              <a:rPr lang="en-US" altLang="ko-KR" sz="2000" b="1" kern="0" spc="-100" dirty="0">
                <a:latin typeface="여기어때 잘난체 OTF" pitchFamily="34" charset="0"/>
              </a:rPr>
              <a:t>, </a:t>
            </a:r>
            <a:r>
              <a:rPr lang="ko-KR" altLang="en-US" sz="2000" b="1" kern="0" spc="-100" dirty="0">
                <a:latin typeface="여기어때 잘난체 OTF" pitchFamily="34" charset="0"/>
              </a:rPr>
              <a:t>거리 제공</a:t>
            </a:r>
            <a:endParaRPr lang="en-US" sz="1100" b="1" dirty="0"/>
          </a:p>
        </p:txBody>
      </p:sp>
      <p:sp>
        <p:nvSpPr>
          <p:cNvPr id="28" name="Object 41">
            <a:extLst>
              <a:ext uri="{FF2B5EF4-FFF2-40B4-BE49-F238E27FC236}">
                <a16:creationId xmlns:a16="http://schemas.microsoft.com/office/drawing/2014/main" id="{B1E92431-4DBB-4460-8BF7-B43579EF3028}"/>
              </a:ext>
            </a:extLst>
          </p:cNvPr>
          <p:cNvSpPr txBox="1"/>
          <p:nvPr/>
        </p:nvSpPr>
        <p:spPr>
          <a:xfrm>
            <a:off x="11928443" y="8661666"/>
            <a:ext cx="4139969" cy="96751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000" b="1" kern="0" spc="-100" dirty="0">
                <a:latin typeface="여기어때 잘난체 OTF" pitchFamily="34" charset="0"/>
              </a:rPr>
              <a:t>인근 공원 정보와</a:t>
            </a:r>
            <a:br>
              <a:rPr lang="en-US" altLang="ko-KR" sz="2000" b="1" kern="0" spc="-100" dirty="0">
                <a:latin typeface="여기어때 잘난체 OTF" pitchFamily="34" charset="0"/>
              </a:rPr>
            </a:br>
            <a:r>
              <a:rPr lang="ko-KR" altLang="en-US" sz="2000" b="1" kern="0" spc="-100" dirty="0">
                <a:latin typeface="여기어때 잘난체 OTF" pitchFamily="34" charset="0"/>
              </a:rPr>
              <a:t>걸음 수</a:t>
            </a:r>
            <a:r>
              <a:rPr lang="en-US" altLang="ko-KR" sz="2000" b="1" kern="0" spc="-100" dirty="0">
                <a:latin typeface="여기어때 잘난체 OTF" pitchFamily="34" charset="0"/>
              </a:rPr>
              <a:t>, </a:t>
            </a:r>
            <a:r>
              <a:rPr lang="ko-KR" altLang="en-US" sz="2000" b="1" kern="0" spc="-100" dirty="0">
                <a:latin typeface="여기어때 잘난체 OTF" pitchFamily="34" charset="0"/>
              </a:rPr>
              <a:t>거리 제공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1173994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36125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106611"/>
            <a:ext cx="608648" cy="2114243"/>
            <a:chOff x="17343191" y="1106611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106611"/>
              <a:ext cx="608648" cy="211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16200000">
            <a:off x="17111904" y="2057279"/>
            <a:ext cx="1397281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-1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03_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4187440" y="5644133"/>
            <a:ext cx="2248409" cy="251718"/>
            <a:chOff x="4187440" y="5644133"/>
            <a:chExt cx="2248409" cy="2517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7440" y="5644133"/>
              <a:ext cx="2248409" cy="2517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79232" y="4026170"/>
            <a:ext cx="2734351" cy="1749984"/>
            <a:chOff x="2979232" y="4026170"/>
            <a:chExt cx="2734351" cy="17499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4220000">
              <a:off x="2979232" y="4026170"/>
              <a:ext cx="2734351" cy="174998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661850" y="3961444"/>
            <a:ext cx="3344550" cy="29444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900" i="1" kern="0" spc="-500" dirty="0">
                <a:solidFill>
                  <a:srgbClr val="FFEF00"/>
                </a:solidFill>
                <a:latin typeface="여기어때 잘난체 OTF" pitchFamily="34" charset="0"/>
                <a:cs typeface="여기어때 잘난체 OTF" pitchFamily="34" charset="0"/>
              </a:rPr>
              <a:t>03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7413369" y="3742010"/>
            <a:ext cx="12827915" cy="38615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7900" kern="0" spc="-300" dirty="0">
                <a:solidFill>
                  <a:srgbClr val="00C6FB"/>
                </a:solidFill>
                <a:latin typeface="여기어때 잘난체 OTF" pitchFamily="34" charset="0"/>
                <a:cs typeface="여기어때 잘난체 OTF" pitchFamily="34" charset="0"/>
              </a:rPr>
              <a:t>프로젝트 후기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6031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17077"/>
            <a:ext cx="17071921" cy="9493308"/>
            <a:chOff x="591357" y="417077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17077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89226" y="5588142"/>
            <a:ext cx="3670490" cy="3117666"/>
            <a:chOff x="2739779" y="5588142"/>
            <a:chExt cx="3670490" cy="31176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39779" y="5588142"/>
              <a:ext cx="3670490" cy="31176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87564"/>
            <a:ext cx="608648" cy="2114243"/>
            <a:chOff x="17343191" y="1087564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87564"/>
              <a:ext cx="608648" cy="211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16200000">
            <a:off x="17111904" y="2038232"/>
            <a:ext cx="1397281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-1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03_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168787" y="-270566"/>
            <a:ext cx="7580250" cy="2524223"/>
            <a:chOff x="2168787" y="-270566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8787" y="-270566"/>
              <a:ext cx="7580250" cy="252422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752457" y="441729"/>
            <a:ext cx="9657436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2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01. </a:t>
            </a:r>
            <a:r>
              <a:rPr lang="ko-KR" altLang="en-US" sz="5000" kern="0" spc="-2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프로젝트 후기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3921707" y="5659671"/>
            <a:ext cx="3919315" cy="448399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짧은 시간안에 </a:t>
            </a:r>
            <a:r>
              <a:rPr lang="ko-KR" altLang="en-US" sz="2400" kern="0" spc="-100" dirty="0" err="1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프로젝틀를</a:t>
            </a:r>
            <a:r>
              <a:rPr lang="ko-KR" altLang="en-US" sz="24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ko-KR" altLang="en-US" sz="2400" kern="0" spc="-100" dirty="0" err="1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완성하는게</a:t>
            </a:r>
            <a:r>
              <a:rPr lang="ko-KR" altLang="en-US" sz="24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 쉽지않았지만</a:t>
            </a:r>
            <a:r>
              <a:rPr lang="en-US" altLang="ko-KR" sz="24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,</a:t>
            </a:r>
          </a:p>
          <a:p>
            <a:pPr algn="ctr"/>
            <a:r>
              <a:rPr lang="ko-KR" altLang="en-US" sz="24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좋은 페어를 만나서 기획부터 업무 분담까지 수월했습니다</a:t>
            </a:r>
            <a:r>
              <a:rPr lang="en-US" altLang="ko-KR" sz="24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!</a:t>
            </a:r>
            <a:br>
              <a:rPr lang="en-US" altLang="ko-KR" sz="24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</a:br>
            <a:endParaRPr lang="en-US" altLang="ko-KR" sz="2400" kern="0" spc="-100" dirty="0">
              <a:solidFill>
                <a:srgbClr val="231F20"/>
              </a:solidFill>
              <a:latin typeface="G마켓 산스 Medium" pitchFamily="34" charset="0"/>
              <a:cs typeface="G마켓 산스 Medium" pitchFamily="34" charset="0"/>
            </a:endParaRPr>
          </a:p>
          <a:p>
            <a:pPr algn="ctr"/>
            <a:r>
              <a:rPr lang="en-US" altLang="ko-KR" sz="24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framework</a:t>
            </a:r>
            <a:r>
              <a:rPr lang="ko-KR" altLang="en-US" sz="24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를 사용해 서비스를 만들어보고</a:t>
            </a:r>
            <a:r>
              <a:rPr lang="en-US" altLang="ko-KR" sz="24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, </a:t>
            </a:r>
            <a:r>
              <a:rPr lang="ko-KR" altLang="en-US" sz="24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개인적으로 구현해보고 싶던 화면도 구현해봐서 만족스럽습니다</a:t>
            </a:r>
            <a:r>
              <a:rPr lang="en-US" sz="24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.</a:t>
            </a:r>
            <a:endParaRPr lang="en-US" sz="1600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04922" y="5588142"/>
            <a:ext cx="3670490" cy="3117666"/>
            <a:chOff x="12139691" y="5588142"/>
            <a:chExt cx="3670490" cy="311766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39691" y="5588142"/>
              <a:ext cx="3670490" cy="3117666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0680509" y="5673314"/>
            <a:ext cx="3919315" cy="43764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br>
              <a:rPr lang="en-US" altLang="ko-KR" sz="24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</a:br>
            <a:r>
              <a:rPr lang="ko-KR" altLang="en-US" sz="24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기획부터 개발까지 서로 협력하며 구현하고 싶은 내용을 구현해 무척 뿌듯합니다</a:t>
            </a:r>
            <a:r>
              <a:rPr lang="en-US" altLang="ko-KR" sz="24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.</a:t>
            </a:r>
            <a:br>
              <a:rPr lang="en-US" altLang="ko-KR" sz="24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</a:br>
            <a:br>
              <a:rPr lang="en-US" altLang="ko-KR" sz="24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</a:br>
            <a:r>
              <a:rPr lang="ko-KR" altLang="en-US" sz="24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또한 프레임워크 기본기의 중요성을 </a:t>
            </a:r>
            <a:r>
              <a:rPr lang="ko-KR" altLang="en-US" sz="2400" kern="0" spc="-100" dirty="0" err="1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깨달았습니다</a:t>
            </a:r>
            <a:r>
              <a:rPr lang="en-US" altLang="ko-KR" sz="24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.</a:t>
            </a:r>
          </a:p>
          <a:p>
            <a:pPr algn="ctr"/>
            <a:endParaRPr lang="en-US" sz="1600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4955475" y="4124421"/>
            <a:ext cx="2204729" cy="1463721"/>
            <a:chOff x="3506028" y="4124421"/>
            <a:chExt cx="2204729" cy="1463721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06028" y="4124421"/>
              <a:ext cx="2204729" cy="14637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1540969" y="4011213"/>
            <a:ext cx="2204729" cy="1463721"/>
            <a:chOff x="12875738" y="4011213"/>
            <a:chExt cx="2204729" cy="1463721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75738" y="4011213"/>
              <a:ext cx="2204729" cy="1463721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5252278" y="4276827"/>
            <a:ext cx="2430865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000" kern="0" spc="-200" dirty="0" err="1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민광</a:t>
            </a:r>
            <a:endParaRPr lang="en-US" dirty="0"/>
          </a:p>
        </p:txBody>
      </p:sp>
      <p:sp>
        <p:nvSpPr>
          <p:cNvPr id="47" name="Object 47"/>
          <p:cNvSpPr txBox="1"/>
          <p:nvPr/>
        </p:nvSpPr>
        <p:spPr>
          <a:xfrm>
            <a:off x="11929983" y="4183333"/>
            <a:ext cx="2430865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5000" kern="0" spc="-2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주현</a:t>
            </a:r>
            <a:endParaRPr lang="en-US" dirty="0"/>
          </a:p>
        </p:txBody>
      </p:sp>
      <p:sp>
        <p:nvSpPr>
          <p:cNvPr id="36" name="Object 32">
            <a:extLst>
              <a:ext uri="{FF2B5EF4-FFF2-40B4-BE49-F238E27FC236}">
                <a16:creationId xmlns:a16="http://schemas.microsoft.com/office/drawing/2014/main" id="{F7B3EEE3-F538-49CF-9AA4-BAA13541B7C7}"/>
              </a:ext>
            </a:extLst>
          </p:cNvPr>
          <p:cNvSpPr txBox="1"/>
          <p:nvPr/>
        </p:nvSpPr>
        <p:spPr>
          <a:xfrm>
            <a:off x="10386151" y="2905744"/>
            <a:ext cx="3989879" cy="102471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500" kern="0" spc="-200" dirty="0">
                <a:latin typeface="여기어때 잘난체 OTF" pitchFamily="34" charset="0"/>
              </a:rPr>
              <a:t>Back-End</a:t>
            </a:r>
            <a:endParaRPr lang="en-US" dirty="0"/>
          </a:p>
        </p:txBody>
      </p:sp>
      <p:sp>
        <p:nvSpPr>
          <p:cNvPr id="40" name="Object 32">
            <a:extLst>
              <a:ext uri="{FF2B5EF4-FFF2-40B4-BE49-F238E27FC236}">
                <a16:creationId xmlns:a16="http://schemas.microsoft.com/office/drawing/2014/main" id="{FB7975C0-A091-4971-8E8B-13AEF3358ED3}"/>
              </a:ext>
            </a:extLst>
          </p:cNvPr>
          <p:cNvSpPr txBox="1"/>
          <p:nvPr/>
        </p:nvSpPr>
        <p:spPr>
          <a:xfrm>
            <a:off x="3963972" y="3018829"/>
            <a:ext cx="3989879" cy="102471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500" kern="0" spc="-200" dirty="0">
                <a:latin typeface="여기어때 잘난체 OTF" pitchFamily="34" charset="0"/>
              </a:rPr>
              <a:t>Front-End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34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36125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106611"/>
            <a:ext cx="608648" cy="2114243"/>
            <a:chOff x="17343191" y="1106611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106611"/>
              <a:ext cx="608648" cy="211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16200000">
            <a:off x="17111904" y="2057279"/>
            <a:ext cx="1397281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-1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01_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4187440" y="5644133"/>
            <a:ext cx="2248409" cy="251718"/>
            <a:chOff x="4187440" y="5644133"/>
            <a:chExt cx="2248409" cy="2517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7440" y="5644133"/>
              <a:ext cx="2248409" cy="2517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79232" y="4026170"/>
            <a:ext cx="2734351" cy="1749984"/>
            <a:chOff x="2979232" y="4026170"/>
            <a:chExt cx="2734351" cy="17499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4220000">
              <a:off x="2979232" y="4026170"/>
              <a:ext cx="2734351" cy="174998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661850" y="3961444"/>
            <a:ext cx="3344550" cy="29444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900" i="1" kern="0" spc="-500" dirty="0">
                <a:solidFill>
                  <a:srgbClr val="FFEF00"/>
                </a:solidFill>
                <a:latin typeface="여기어때 잘난체 OTF" pitchFamily="34" charset="0"/>
                <a:cs typeface="여기어때 잘난체 OTF" pitchFamily="34" charset="0"/>
              </a:rPr>
              <a:t>04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7413369" y="3742010"/>
            <a:ext cx="12827915" cy="38615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7900" kern="0" spc="-300" dirty="0">
                <a:solidFill>
                  <a:srgbClr val="00C6FB"/>
                </a:solidFill>
                <a:latin typeface="여기어때 잘난체 OTF" pitchFamily="34" charset="0"/>
                <a:cs typeface="여기어때 잘난체 OTF" pitchFamily="34" charset="0"/>
              </a:rPr>
              <a:t>데이터 출처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160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 rot="-16200000">
            <a:off x="17111904" y="2047755"/>
            <a:ext cx="1397281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-1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03_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519C6601-8BC8-4DFE-9BF7-D585DE7A582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098" y="1099717"/>
            <a:ext cx="12541000" cy="8359958"/>
          </a:xfrm>
          <a:prstGeom prst="rect">
            <a:avLst/>
          </a:prstGeom>
          <a:effectLst>
            <a:softEdge rad="127000"/>
          </a:effectLst>
        </p:spPr>
      </p:pic>
      <p:grpSp>
        <p:nvGrpSpPr>
          <p:cNvPr id="1003" name="그룹 1003"/>
          <p:cNvGrpSpPr/>
          <p:nvPr/>
        </p:nvGrpSpPr>
        <p:grpSpPr>
          <a:xfrm>
            <a:off x="2168786" y="-238110"/>
            <a:ext cx="10097471" cy="9697785"/>
            <a:chOff x="2168787" y="-238110"/>
            <a:chExt cx="7580250" cy="94539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68787" y="-238110"/>
              <a:ext cx="7580250" cy="9453971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795493" y="1342361"/>
            <a:ext cx="6614497" cy="314651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6400" kern="0" spc="-300" dirty="0">
                <a:latin typeface="여기어때 잘난체 OTF" pitchFamily="34" charset="0"/>
                <a:cs typeface="여기어때 잘난체 OTF" pitchFamily="34" charset="0"/>
              </a:rPr>
              <a:t>데이터 출처</a:t>
            </a:r>
            <a:endParaRPr lang="en-US" dirty="0"/>
          </a:p>
        </p:txBody>
      </p:sp>
      <p:sp>
        <p:nvSpPr>
          <p:cNvPr id="16" name="Object 16"/>
          <p:cNvSpPr txBox="1"/>
          <p:nvPr/>
        </p:nvSpPr>
        <p:spPr>
          <a:xfrm>
            <a:off x="2795493" y="3619500"/>
            <a:ext cx="10097471" cy="477245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✔ 매물</a:t>
            </a:r>
            <a: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ko-KR" altLang="en-US" sz="2700" kern="0" spc="-100" dirty="0" err="1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실거래</a:t>
            </a:r>
            <a:r>
              <a:rPr lang="ko-KR" altLang="en-US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 자료</a:t>
            </a:r>
            <a: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: </a:t>
            </a:r>
            <a:r>
              <a:rPr lang="ko-KR" altLang="en-US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공공 데이터 포털</a:t>
            </a:r>
            <a:b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</a:br>
            <a: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https://www.data.go.kr/data/15057511/openapi.do</a:t>
            </a:r>
          </a:p>
          <a:p>
            <a:b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</a:br>
            <a:r>
              <a:rPr lang="ko-KR" altLang="en-US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✔ 지하철역 정보 </a:t>
            </a:r>
            <a: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:</a:t>
            </a:r>
            <a:b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</a:br>
            <a:r>
              <a:rPr lang="ko-KR" altLang="en-US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철도 데이터 포털</a:t>
            </a:r>
            <a: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 - </a:t>
            </a:r>
            <a: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  <a:hlinkClick r:id="rId7"/>
              </a:rPr>
              <a:t>https://data.kric.go.kr/rips/M_01_01/intro.do</a:t>
            </a:r>
            <a:endParaRPr lang="en-US" altLang="ko-KR" sz="2700" kern="0" spc="-100" dirty="0">
              <a:solidFill>
                <a:srgbClr val="231F20"/>
              </a:solidFill>
              <a:latin typeface="G마켓 산스 Medium" pitchFamily="34" charset="0"/>
              <a:cs typeface="G마켓 산스 Medium" pitchFamily="34" charset="0"/>
            </a:endParaRPr>
          </a:p>
          <a:p>
            <a:r>
              <a:rPr lang="ko-KR" altLang="en-US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✔  지하철역 좌표</a:t>
            </a:r>
            <a: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:</a:t>
            </a:r>
            <a:b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</a:br>
            <a: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https://gaussian37.github.io/python-etc-%EC%88%98%EB%8F%84%EA%B6%8C-%EC%A7%80%ED%95%98%EC%B2%A0/ </a:t>
            </a:r>
            <a:b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</a:br>
            <a:endParaRPr lang="en-US" altLang="ko-KR" sz="2700" kern="0" spc="-100" dirty="0">
              <a:solidFill>
                <a:srgbClr val="231F20"/>
              </a:solidFill>
              <a:latin typeface="G마켓 산스 Medium" pitchFamily="34" charset="0"/>
              <a:cs typeface="G마켓 산스 Medium" pitchFamily="34" charset="0"/>
            </a:endParaRPr>
          </a:p>
          <a:p>
            <a:r>
              <a:rPr lang="ko-KR" altLang="en-US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✔ 공원 정보 </a:t>
            </a:r>
            <a: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:</a:t>
            </a:r>
            <a:r>
              <a:rPr lang="ko-KR" altLang="en-US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서울 열린 데이터 광장</a:t>
            </a:r>
            <a:b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</a:br>
            <a: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http://data.seoul.go.kr/dataList/OA-15487/S/1/datasetView.do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702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16A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8039" y="463310"/>
            <a:ext cx="17071921" cy="9493308"/>
            <a:chOff x="619929" y="51231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9929" y="51231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877331" y="7574021"/>
            <a:ext cx="1219174" cy="2464970"/>
            <a:chOff x="14877331" y="7574021"/>
            <a:chExt cx="1219174" cy="24649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77331" y="7574021"/>
              <a:ext cx="1219174" cy="2464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875783" y="3883968"/>
            <a:ext cx="7931689" cy="1490715"/>
            <a:chOff x="4875783" y="3883968"/>
            <a:chExt cx="7931689" cy="14907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">
              <a:off x="4875783" y="3883968"/>
              <a:ext cx="7931689" cy="149071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3746508" y="3591207"/>
            <a:ext cx="8282125" cy="191185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8400" kern="0" spc="-300" dirty="0">
                <a:solidFill>
                  <a:srgbClr val="00C6FB"/>
                </a:solidFill>
                <a:latin typeface="여기어때 잘난체 OTF" pitchFamily="34" charset="0"/>
                <a:cs typeface="여기어때 잘난체 OTF" pitchFamily="34" charset="0"/>
              </a:rPr>
              <a:t>감사합니다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74220"/>
            <a:ext cx="17071921" cy="9493308"/>
            <a:chOff x="591357" y="474220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74220"/>
              <a:ext cx="17071921" cy="9493308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465962" y="1152538"/>
            <a:ext cx="3476498" cy="200007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800" i="1" kern="0" spc="-400" dirty="0">
                <a:solidFill>
                  <a:srgbClr val="00C6FB"/>
                </a:solidFill>
                <a:latin typeface="여기어때 잘난체 OTF" pitchFamily="34" charset="0"/>
                <a:cs typeface="여기어때 잘난체 OTF" pitchFamily="34" charset="0"/>
              </a:rPr>
              <a:t>목차</a:t>
            </a:r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2465962" y="2630677"/>
            <a:ext cx="6760989" cy="70342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100" kern="0" spc="-1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역세권 집 찾기</a:t>
            </a:r>
            <a:endParaRPr lang="en-US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144707"/>
            <a:ext cx="608648" cy="2114243"/>
            <a:chOff x="17343191" y="1144707"/>
            <a:chExt cx="608648" cy="21142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144707"/>
              <a:ext cx="608648" cy="2114243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 rot="-16200000">
            <a:off x="17111904" y="1990612"/>
            <a:ext cx="1397281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-1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목차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4535717" y="2337051"/>
            <a:ext cx="2248409" cy="251718"/>
            <a:chOff x="4535717" y="2337051"/>
            <a:chExt cx="2248409" cy="2517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35717" y="2337051"/>
              <a:ext cx="2248409" cy="2517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630365" y="1614939"/>
            <a:ext cx="875549" cy="875549"/>
            <a:chOff x="7630365" y="1614939"/>
            <a:chExt cx="875549" cy="87554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0365" y="1614939"/>
              <a:ext cx="875549" cy="87554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638877" y="1779161"/>
            <a:ext cx="667820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00" i="1" kern="0" spc="-1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01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8173623" y="2332669"/>
            <a:ext cx="7630813" cy="251718"/>
            <a:chOff x="8173623" y="2332669"/>
            <a:chExt cx="7630813" cy="25171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73623" y="2332669"/>
              <a:ext cx="7630813" cy="251718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788781" y="1686575"/>
            <a:ext cx="8671350" cy="8638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2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프로젝트 개요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7630365" y="3392805"/>
            <a:ext cx="875549" cy="875549"/>
            <a:chOff x="7630365" y="3510725"/>
            <a:chExt cx="875549" cy="87554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0365" y="3510725"/>
              <a:ext cx="875549" cy="87554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638877" y="3557027"/>
            <a:ext cx="667820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00" i="1" kern="0" spc="-1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02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8142096" y="4110535"/>
            <a:ext cx="7662341" cy="251718"/>
            <a:chOff x="8142096" y="4228455"/>
            <a:chExt cx="7662341" cy="25171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2096" y="4228455"/>
              <a:ext cx="7662341" cy="251718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8788781" y="3464441"/>
            <a:ext cx="8671350" cy="8638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2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구현 내용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7630365" y="5242307"/>
            <a:ext cx="875549" cy="875549"/>
            <a:chOff x="7630365" y="5406511"/>
            <a:chExt cx="875549" cy="87554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30365" y="5406511"/>
              <a:ext cx="875549" cy="875549"/>
            </a:xfrm>
            <a:prstGeom prst="rect">
              <a:avLst/>
            </a:prstGeom>
          </p:spPr>
        </p:pic>
      </p:grpSp>
      <p:sp>
        <p:nvSpPr>
          <p:cNvPr id="38" name="Object 38"/>
          <p:cNvSpPr txBox="1"/>
          <p:nvPr/>
        </p:nvSpPr>
        <p:spPr>
          <a:xfrm>
            <a:off x="7638877" y="5406529"/>
            <a:ext cx="667820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00" i="1" kern="0" spc="-1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03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8142096" y="5960038"/>
            <a:ext cx="7662341" cy="251718"/>
            <a:chOff x="8142096" y="6124242"/>
            <a:chExt cx="7662341" cy="25171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2096" y="6124242"/>
              <a:ext cx="7662341" cy="251718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8788781" y="5313943"/>
            <a:ext cx="8671350" cy="8638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2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개발 후기</a:t>
            </a:r>
            <a:endParaRPr lang="en-US" altLang="ko-KR" sz="4000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-6439688" y="467980"/>
            <a:ext cx="7996885" cy="9493308"/>
            <a:chOff x="-6439688" y="467980"/>
            <a:chExt cx="7996885" cy="949330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6439688" y="467980"/>
              <a:ext cx="7996885" cy="9493308"/>
            </a:xfrm>
            <a:prstGeom prst="rect">
              <a:avLst/>
            </a:prstGeom>
          </p:spPr>
        </p:pic>
      </p:grpSp>
      <p:grpSp>
        <p:nvGrpSpPr>
          <p:cNvPr id="44" name="그룹 1007">
            <a:extLst>
              <a:ext uri="{FF2B5EF4-FFF2-40B4-BE49-F238E27FC236}">
                <a16:creationId xmlns:a16="http://schemas.microsoft.com/office/drawing/2014/main" id="{BE9A5F5C-B901-4805-AB6E-F627B3BF05E0}"/>
              </a:ext>
            </a:extLst>
          </p:cNvPr>
          <p:cNvGrpSpPr/>
          <p:nvPr/>
        </p:nvGrpSpPr>
        <p:grpSpPr>
          <a:xfrm>
            <a:off x="7704321" y="7225669"/>
            <a:ext cx="875549" cy="875549"/>
            <a:chOff x="7630365" y="3510725"/>
            <a:chExt cx="875549" cy="875549"/>
          </a:xfrm>
        </p:grpSpPr>
        <p:pic>
          <p:nvPicPr>
            <p:cNvPr id="46" name="Object 26">
              <a:extLst>
                <a:ext uri="{FF2B5EF4-FFF2-40B4-BE49-F238E27FC236}">
                  <a16:creationId xmlns:a16="http://schemas.microsoft.com/office/drawing/2014/main" id="{CD04915B-E66C-4FC5-8007-7EB2F4FE5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30365" y="3510725"/>
              <a:ext cx="875549" cy="875549"/>
            </a:xfrm>
            <a:prstGeom prst="rect">
              <a:avLst/>
            </a:prstGeom>
          </p:spPr>
        </p:pic>
      </p:grpSp>
      <p:sp>
        <p:nvSpPr>
          <p:cNvPr id="48" name="Object 29">
            <a:extLst>
              <a:ext uri="{FF2B5EF4-FFF2-40B4-BE49-F238E27FC236}">
                <a16:creationId xmlns:a16="http://schemas.microsoft.com/office/drawing/2014/main" id="{967A7C15-B067-41F6-8894-F300E3B3DDDA}"/>
              </a:ext>
            </a:extLst>
          </p:cNvPr>
          <p:cNvSpPr txBox="1"/>
          <p:nvPr/>
        </p:nvSpPr>
        <p:spPr>
          <a:xfrm>
            <a:off x="7712833" y="7389891"/>
            <a:ext cx="667820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3100" i="1" kern="0" spc="-1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04</a:t>
            </a:r>
            <a:endParaRPr lang="en-US" dirty="0"/>
          </a:p>
        </p:txBody>
      </p:sp>
      <p:grpSp>
        <p:nvGrpSpPr>
          <p:cNvPr id="50" name="그룹 1008">
            <a:extLst>
              <a:ext uri="{FF2B5EF4-FFF2-40B4-BE49-F238E27FC236}">
                <a16:creationId xmlns:a16="http://schemas.microsoft.com/office/drawing/2014/main" id="{56145B06-F174-4AF9-B9D5-3B58B7655A11}"/>
              </a:ext>
            </a:extLst>
          </p:cNvPr>
          <p:cNvGrpSpPr/>
          <p:nvPr/>
        </p:nvGrpSpPr>
        <p:grpSpPr>
          <a:xfrm>
            <a:off x="8216052" y="7943399"/>
            <a:ext cx="7662341" cy="251718"/>
            <a:chOff x="8142096" y="4228455"/>
            <a:chExt cx="7662341" cy="251718"/>
          </a:xfrm>
        </p:grpSpPr>
        <p:pic>
          <p:nvPicPr>
            <p:cNvPr id="53" name="Object 30">
              <a:extLst>
                <a:ext uri="{FF2B5EF4-FFF2-40B4-BE49-F238E27FC236}">
                  <a16:creationId xmlns:a16="http://schemas.microsoft.com/office/drawing/2014/main" id="{1ADE16E3-BFB9-49FF-A58D-7C0A545E6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2096" y="4228455"/>
              <a:ext cx="7662341" cy="251718"/>
            </a:xfrm>
            <a:prstGeom prst="rect">
              <a:avLst/>
            </a:prstGeom>
          </p:spPr>
        </p:pic>
      </p:grpSp>
      <p:sp>
        <p:nvSpPr>
          <p:cNvPr id="55" name="Object 33">
            <a:extLst>
              <a:ext uri="{FF2B5EF4-FFF2-40B4-BE49-F238E27FC236}">
                <a16:creationId xmlns:a16="http://schemas.microsoft.com/office/drawing/2014/main" id="{A9190CFF-09A9-4E18-B3EB-CC6B1BAAE880}"/>
              </a:ext>
            </a:extLst>
          </p:cNvPr>
          <p:cNvSpPr txBox="1"/>
          <p:nvPr/>
        </p:nvSpPr>
        <p:spPr>
          <a:xfrm>
            <a:off x="8862737" y="7297305"/>
            <a:ext cx="8671350" cy="86381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800" kern="0" spc="-200">
                <a:solidFill>
                  <a:srgbClr val="231F20"/>
                </a:solidFill>
                <a:latin typeface="여기어때 잘난체 OTF" pitchFamily="34" charset="0"/>
              </a:rPr>
              <a:t>데이터 출처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C6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36125"/>
            <a:ext cx="17071921" cy="9493308"/>
            <a:chOff x="591357" y="436125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36125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74620"/>
            <a:ext cx="6524353" cy="164367"/>
            <a:chOff x="5824855" y="9574620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74620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106611"/>
            <a:ext cx="608648" cy="2114243"/>
            <a:chOff x="17343191" y="1106611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106611"/>
              <a:ext cx="608648" cy="211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16200000">
            <a:off x="17111904" y="2057279"/>
            <a:ext cx="1397281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-1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01_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4187440" y="5644133"/>
            <a:ext cx="2248409" cy="251718"/>
            <a:chOff x="4187440" y="5644133"/>
            <a:chExt cx="2248409" cy="2517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7440" y="5644133"/>
              <a:ext cx="2248409" cy="2517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79232" y="4026170"/>
            <a:ext cx="2734351" cy="1749984"/>
            <a:chOff x="2979232" y="4026170"/>
            <a:chExt cx="2734351" cy="17499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4220000">
              <a:off x="2979232" y="4026170"/>
              <a:ext cx="2734351" cy="174998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661850" y="3961444"/>
            <a:ext cx="3344550" cy="294446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900" i="1" kern="0" spc="-500" dirty="0">
                <a:solidFill>
                  <a:srgbClr val="FFEF00"/>
                </a:solidFill>
                <a:latin typeface="여기어때 잘난체 OTF" pitchFamily="34" charset="0"/>
                <a:cs typeface="여기어때 잘난체 OTF" pitchFamily="34" charset="0"/>
              </a:rPr>
              <a:t>01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7413369" y="3742010"/>
            <a:ext cx="12827915" cy="38615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7900" kern="0" spc="-300" dirty="0">
                <a:solidFill>
                  <a:srgbClr val="00C6FB"/>
                </a:solidFill>
                <a:latin typeface="여기어때 잘난체 OTF" pitchFamily="34" charset="0"/>
                <a:cs typeface="여기어때 잘난체 OTF" pitchFamily="34" charset="0"/>
              </a:rPr>
              <a:t>프로젝트 개요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-6454247" y="439080"/>
            <a:ext cx="7996885" cy="9493308"/>
            <a:chOff x="-6454247" y="439080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54247" y="439080"/>
              <a:ext cx="7996885" cy="9493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E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33277"/>
            <a:ext cx="17071921" cy="9493308"/>
            <a:chOff x="591357" y="474220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74220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612715"/>
            <a:ext cx="6524353" cy="164367"/>
            <a:chOff x="5824855" y="9612715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612715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144707"/>
            <a:ext cx="608648" cy="2114243"/>
            <a:chOff x="17343191" y="1144707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144707"/>
              <a:ext cx="608648" cy="211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16200000">
            <a:off x="17111904" y="2095374"/>
            <a:ext cx="1397281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-1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01_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168787" y="-213423"/>
            <a:ext cx="7580250" cy="2524223"/>
            <a:chOff x="2168787" y="-213423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8787" y="-213423"/>
              <a:ext cx="7580250" cy="2524223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2752457" y="422681"/>
            <a:ext cx="9657436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2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01. SUBFY</a:t>
            </a:r>
            <a:r>
              <a:rPr lang="ko-KR" altLang="en-US" sz="5000" kern="0" spc="-2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란</a:t>
            </a:r>
            <a:r>
              <a:rPr lang="en-US" altLang="ko-KR" sz="5000" kern="0" spc="-2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?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-6465213" y="470936"/>
            <a:ext cx="7996885" cy="9493308"/>
            <a:chOff x="-6465213" y="470936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70936"/>
              <a:ext cx="7996885" cy="949330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736535" y="6538038"/>
            <a:ext cx="11224716" cy="1024716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600" kern="0" spc="-200" dirty="0">
                <a:solidFill>
                  <a:srgbClr val="231F20"/>
                </a:solidFill>
                <a:latin typeface="여기어때 잘난체 OTF" pitchFamily="34" charset="0"/>
              </a:rPr>
              <a:t>지하철역 기준으로 매물 정보를 제공하자</a:t>
            </a:r>
            <a:r>
              <a:rPr lang="en-US" altLang="ko-KR" sz="3600" kern="0" spc="-200" dirty="0">
                <a:solidFill>
                  <a:srgbClr val="231F20"/>
                </a:solidFill>
                <a:latin typeface="여기어때 잘난체 OTF" pitchFamily="34" charset="0"/>
              </a:rPr>
              <a:t>!</a:t>
            </a:r>
            <a:endParaRPr lang="en-US" sz="1200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2672145" y="6455909"/>
            <a:ext cx="13509360" cy="3049762"/>
            <a:chOff x="2672145" y="6987766"/>
            <a:chExt cx="13509360" cy="304976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2145" y="6987766"/>
              <a:ext cx="13509360" cy="3049762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2954522" y="7277646"/>
            <a:ext cx="13285905" cy="2843929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✔ 지하철 역</a:t>
            </a:r>
            <a: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 / </a:t>
            </a:r>
            <a:r>
              <a:rPr lang="ko-KR" altLang="en-US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동 이름 </a:t>
            </a:r>
            <a: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/ </a:t>
            </a:r>
            <a:r>
              <a:rPr lang="ko-KR" altLang="en-US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아파트 이름 등 </a:t>
            </a:r>
            <a:endParaRPr lang="en-US" altLang="ko-KR" sz="2700" kern="0" spc="-100" dirty="0">
              <a:solidFill>
                <a:srgbClr val="231F20"/>
              </a:solidFill>
              <a:latin typeface="G마켓 산스 Medium" pitchFamily="34" charset="0"/>
              <a:cs typeface="G마켓 산스 Medium" pitchFamily="34" charset="0"/>
            </a:endParaRPr>
          </a:p>
          <a:p>
            <a:b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</a:br>
            <a:r>
              <a:rPr lang="ko-KR" altLang="en-US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✔ 원하는 조건으로 검색하여 매물 정보를 제공하는 서비스 입니다</a:t>
            </a:r>
            <a: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.</a:t>
            </a:r>
          </a:p>
          <a:p>
            <a:endParaRPr lang="en-US" altLang="ko-KR" sz="2700" kern="0" spc="-100" dirty="0">
              <a:solidFill>
                <a:srgbClr val="231F20"/>
              </a:solidFill>
              <a:latin typeface="G마켓 산스 Medium" pitchFamily="34" charset="0"/>
              <a:cs typeface="G마켓 산스 Medium" pitchFamily="34" charset="0"/>
            </a:endParaRPr>
          </a:p>
          <a:p>
            <a:r>
              <a:rPr lang="ko-KR" altLang="en-US" sz="27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✔</a:t>
            </a:r>
            <a:r>
              <a:rPr lang="ko-KR" altLang="en-US" sz="2700" kern="0" spc="-100" dirty="0">
                <a:solidFill>
                  <a:srgbClr val="231F20"/>
                </a:solidFill>
                <a:latin typeface="G마켓 산스 Medium" pitchFamily="34" charset="0"/>
              </a:rPr>
              <a:t>인근 지하철 역 정보</a:t>
            </a:r>
            <a: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</a:rPr>
              <a:t>, </a:t>
            </a:r>
            <a:r>
              <a:rPr lang="ko-KR" altLang="en-US" sz="2700" kern="0" spc="-100" dirty="0">
                <a:solidFill>
                  <a:srgbClr val="231F20"/>
                </a:solidFill>
                <a:latin typeface="G마켓 산스 Medium" pitchFamily="34" charset="0"/>
              </a:rPr>
              <a:t>공원 정보</a:t>
            </a:r>
            <a: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</a:rPr>
              <a:t>, </a:t>
            </a:r>
            <a:r>
              <a:rPr lang="ko-KR" altLang="en-US" sz="2700" kern="0" spc="-100" dirty="0">
                <a:solidFill>
                  <a:srgbClr val="231F20"/>
                </a:solidFill>
                <a:latin typeface="G마켓 산스 Medium" pitchFamily="34" charset="0"/>
              </a:rPr>
              <a:t>지도 연계</a:t>
            </a:r>
            <a: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</a:rPr>
              <a:t> </a:t>
            </a:r>
            <a:r>
              <a:rPr lang="ko-KR" altLang="en-US" sz="2700" kern="0" spc="-100" dirty="0">
                <a:solidFill>
                  <a:srgbClr val="231F20"/>
                </a:solidFill>
                <a:latin typeface="G마켓 산스 Medium" pitchFamily="34" charset="0"/>
              </a:rPr>
              <a:t>기능까지</a:t>
            </a:r>
            <a: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</a:rPr>
              <a:t>, </a:t>
            </a:r>
            <a:r>
              <a:rPr lang="ko-KR" altLang="en-US" sz="2700" kern="0" spc="-100" dirty="0">
                <a:solidFill>
                  <a:srgbClr val="231F20"/>
                </a:solidFill>
                <a:latin typeface="G마켓 산스 Medium" pitchFamily="34" charset="0"/>
              </a:rPr>
              <a:t>더욱 더 편리한 서비스를 제공합니다</a:t>
            </a:r>
            <a:r>
              <a:rPr lang="en-US" altLang="ko-KR" sz="2700" kern="0" spc="-100" dirty="0">
                <a:solidFill>
                  <a:srgbClr val="231F20"/>
                </a:solidFill>
                <a:latin typeface="G마켓 산스 Medium" pitchFamily="34" charset="0"/>
              </a:rPr>
              <a:t>.</a:t>
            </a:r>
            <a:endParaRPr lang="en-US" dirty="0"/>
          </a:p>
        </p:txBody>
      </p:sp>
      <p:pic>
        <p:nvPicPr>
          <p:cNvPr id="34" name="Object 15">
            <a:extLst>
              <a:ext uri="{FF2B5EF4-FFF2-40B4-BE49-F238E27FC236}">
                <a16:creationId xmlns:a16="http://schemas.microsoft.com/office/drawing/2014/main" id="{D270DAAC-E8F4-43B9-93D8-29BAC5BE2E9F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54522" y="2406578"/>
            <a:ext cx="13376013" cy="3318097"/>
          </a:xfrm>
          <a:prstGeom prst="rect">
            <a:avLst/>
          </a:prstGeom>
        </p:spPr>
      </p:pic>
      <p:grpSp>
        <p:nvGrpSpPr>
          <p:cNvPr id="35" name="그룹 1006">
            <a:extLst>
              <a:ext uri="{FF2B5EF4-FFF2-40B4-BE49-F238E27FC236}">
                <a16:creationId xmlns:a16="http://schemas.microsoft.com/office/drawing/2014/main" id="{C95DC85E-B951-40A6-84B4-1EE2CA3BBBE0}"/>
              </a:ext>
            </a:extLst>
          </p:cNvPr>
          <p:cNvGrpSpPr/>
          <p:nvPr/>
        </p:nvGrpSpPr>
        <p:grpSpPr>
          <a:xfrm>
            <a:off x="9872766" y="3467510"/>
            <a:ext cx="1291515" cy="1291515"/>
            <a:chOff x="8497100" y="2767037"/>
            <a:chExt cx="1291515" cy="1291515"/>
          </a:xfrm>
        </p:grpSpPr>
        <p:pic>
          <p:nvPicPr>
            <p:cNvPr id="36" name="Object 20">
              <a:extLst>
                <a:ext uri="{FF2B5EF4-FFF2-40B4-BE49-F238E27FC236}">
                  <a16:creationId xmlns:a16="http://schemas.microsoft.com/office/drawing/2014/main" id="{F4EDB723-3A97-4C3F-B1ED-31609C96D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97100" y="2767037"/>
              <a:ext cx="1291515" cy="1291515"/>
            </a:xfrm>
            <a:prstGeom prst="rect">
              <a:avLst/>
            </a:prstGeom>
          </p:spPr>
        </p:pic>
      </p:grpSp>
      <p:grpSp>
        <p:nvGrpSpPr>
          <p:cNvPr id="40" name="그룹 1002">
            <a:extLst>
              <a:ext uri="{FF2B5EF4-FFF2-40B4-BE49-F238E27FC236}">
                <a16:creationId xmlns:a16="http://schemas.microsoft.com/office/drawing/2014/main" id="{E70DF148-7170-484A-A52A-C9D519C0122B}"/>
              </a:ext>
            </a:extLst>
          </p:cNvPr>
          <p:cNvGrpSpPr/>
          <p:nvPr/>
        </p:nvGrpSpPr>
        <p:grpSpPr>
          <a:xfrm>
            <a:off x="2665961" y="2206894"/>
            <a:ext cx="7115315" cy="3127801"/>
            <a:chOff x="1472927" y="2549099"/>
            <a:chExt cx="8971970" cy="3581611"/>
          </a:xfrm>
        </p:grpSpPr>
        <p:pic>
          <p:nvPicPr>
            <p:cNvPr id="41" name="Object 6">
              <a:extLst>
                <a:ext uri="{FF2B5EF4-FFF2-40B4-BE49-F238E27FC236}">
                  <a16:creationId xmlns:a16="http://schemas.microsoft.com/office/drawing/2014/main" id="{7DC690CC-1663-42DB-A7F0-7FD3BA32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2927" y="2549099"/>
              <a:ext cx="8971970" cy="3581611"/>
            </a:xfrm>
            <a:prstGeom prst="rect">
              <a:avLst/>
            </a:prstGeom>
          </p:spPr>
        </p:pic>
      </p:grpSp>
      <p:pic>
        <p:nvPicPr>
          <p:cNvPr id="42" name="Picture 2" descr="Train free icon">
            <a:extLst>
              <a:ext uri="{FF2B5EF4-FFF2-40B4-BE49-F238E27FC236}">
                <a16:creationId xmlns:a16="http://schemas.microsoft.com/office/drawing/2014/main" id="{AD32CF15-BEFF-4C0A-BF23-E0DAC1819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2839" y="1702683"/>
            <a:ext cx="3938005" cy="393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16200000">
            <a:off x="17111904" y="2047755"/>
            <a:ext cx="1397281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-1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01_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168787" y="-261042"/>
            <a:ext cx="7580250" cy="2524223"/>
            <a:chOff x="2168787" y="-261042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752457" y="432205"/>
            <a:ext cx="9657436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2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02. </a:t>
            </a:r>
            <a:r>
              <a:rPr lang="ko-KR" altLang="en-US" sz="5000" kern="0" spc="-2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기능 개요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98730" y="6183451"/>
            <a:ext cx="3463852" cy="2904516"/>
            <a:chOff x="2398730" y="6183451"/>
            <a:chExt cx="3463852" cy="290451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8730" y="6183451"/>
              <a:ext cx="3463852" cy="290451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2717822" y="6359069"/>
            <a:ext cx="2610774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800" b="1" kern="0" spc="-100" dirty="0">
                <a:latin typeface="여기어때 잘난체 OTF" pitchFamily="34" charset="0"/>
                <a:cs typeface="여기어때 잘난체 OTF" pitchFamily="34" charset="0"/>
              </a:rPr>
              <a:t>역세권 매물 정보 제공</a:t>
            </a:r>
            <a:endParaRPr lang="en-US" sz="1400" b="1" dirty="0"/>
          </a:p>
        </p:txBody>
      </p:sp>
      <p:sp>
        <p:nvSpPr>
          <p:cNvPr id="26" name="Object 26"/>
          <p:cNvSpPr txBox="1"/>
          <p:nvPr/>
        </p:nvSpPr>
        <p:spPr>
          <a:xfrm>
            <a:off x="2488885" y="7524684"/>
            <a:ext cx="3442427" cy="27359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20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✔ 국토 교통부 기준 반경 적용 </a:t>
            </a:r>
            <a:br>
              <a:rPr lang="en-US" altLang="ko-KR" sz="20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</a:br>
            <a:r>
              <a:rPr lang="ko-KR" altLang="en-US" sz="20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✔  건물에서 역 까지의 거리를</a:t>
            </a:r>
            <a:r>
              <a:rPr lang="en-US" altLang="ko-KR" sz="20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br>
              <a:rPr lang="en-US" altLang="ko-KR" sz="20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</a:br>
            <a:r>
              <a:rPr lang="en-US" altLang="ko-KR" sz="20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       </a:t>
            </a:r>
            <a:r>
              <a:rPr lang="ko-KR" altLang="en-US" sz="20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성별 평균 보폭으로 계산한</a:t>
            </a:r>
            <a:br>
              <a:rPr lang="en-US" altLang="ko-KR" sz="20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</a:br>
            <a:r>
              <a:rPr lang="en-US" altLang="ko-KR" sz="20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       </a:t>
            </a:r>
            <a:r>
              <a:rPr lang="ko-KR" altLang="en-US" sz="20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걸음 수 제공</a:t>
            </a:r>
            <a:endParaRPr lang="en-US" sz="1400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3674255" y="6183451"/>
            <a:ext cx="3463852" cy="2904516"/>
            <a:chOff x="5971741" y="6183451"/>
            <a:chExt cx="3463852" cy="290451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1741" y="6183451"/>
              <a:ext cx="3463852" cy="2904516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3953182" y="6325370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b="1" kern="0" spc="-100" dirty="0">
                <a:latin typeface="여기어때 잘난체 OTF" pitchFamily="34" charset="0"/>
                <a:cs typeface="여기어때 잘난체 OTF" pitchFamily="34" charset="0"/>
              </a:rPr>
              <a:t>회원 관리 </a:t>
            </a:r>
            <a:r>
              <a:rPr lang="en-US" altLang="ko-KR" sz="2400" b="1" kern="0" spc="-100" dirty="0">
                <a:latin typeface="여기어때 잘난체 OTF" pitchFamily="34" charset="0"/>
                <a:cs typeface="여기어때 잘난체 OTF" pitchFamily="34" charset="0"/>
              </a:rPr>
              <a:t>&amp; </a:t>
            </a:r>
            <a:r>
              <a:rPr lang="en-US" altLang="ko-KR" sz="2400" b="1" kern="0" spc="-100" dirty="0" err="1">
                <a:latin typeface="여기어때 잘난체 OTF" pitchFamily="34" charset="0"/>
                <a:cs typeface="여기어때 잘난체 OTF" pitchFamily="34" charset="0"/>
              </a:rPr>
              <a:t>QnA</a:t>
            </a:r>
            <a:endParaRPr lang="en-US" sz="1200" b="1" dirty="0"/>
          </a:p>
        </p:txBody>
      </p:sp>
      <p:sp>
        <p:nvSpPr>
          <p:cNvPr id="34" name="Object 34"/>
          <p:cNvSpPr txBox="1"/>
          <p:nvPr/>
        </p:nvSpPr>
        <p:spPr>
          <a:xfrm>
            <a:off x="13764842" y="7100314"/>
            <a:ext cx="3714774" cy="27359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18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✔ </a:t>
            </a:r>
            <a:r>
              <a:rPr lang="en-US" altLang="ko-KR" sz="18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 </a:t>
            </a:r>
            <a:r>
              <a:rPr lang="ko-KR" altLang="en-US" dirty="0"/>
              <a:t>회원 가입</a:t>
            </a:r>
            <a:r>
              <a:rPr lang="en-US" altLang="ko-KR" dirty="0"/>
              <a:t>, </a:t>
            </a:r>
            <a:r>
              <a:rPr lang="ko-KR" altLang="en-US" dirty="0"/>
              <a:t>로그인</a:t>
            </a:r>
            <a:r>
              <a:rPr lang="en-US" altLang="ko-KR" dirty="0"/>
              <a:t>, </a:t>
            </a:r>
            <a:r>
              <a:rPr lang="ko-KR" altLang="en-US" dirty="0"/>
              <a:t>정보 수정 </a:t>
            </a:r>
            <a:br>
              <a:rPr lang="en-US" altLang="ko-KR" dirty="0"/>
            </a:br>
            <a:r>
              <a:rPr lang="ko-KR" altLang="en-US" sz="18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✔  </a:t>
            </a:r>
            <a:r>
              <a:rPr lang="ko-KR" altLang="en-US" dirty="0"/>
              <a:t>회원 정보의 </a:t>
            </a:r>
            <a:r>
              <a:rPr lang="en-US" altLang="ko-KR" dirty="0"/>
              <a:t>‘</a:t>
            </a:r>
            <a:r>
              <a:rPr lang="ko-KR" altLang="en-US" dirty="0"/>
              <a:t>성별</a:t>
            </a:r>
            <a:r>
              <a:rPr lang="en-US" altLang="ko-KR" dirty="0"/>
              <a:t>‘ </a:t>
            </a:r>
            <a:r>
              <a:rPr lang="ko-KR" altLang="en-US" dirty="0"/>
              <a:t>기준으로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지하철역</a:t>
            </a:r>
            <a:r>
              <a:rPr lang="en-US" altLang="ko-KR" dirty="0"/>
              <a:t>/ </a:t>
            </a:r>
            <a:r>
              <a:rPr lang="ko-KR" altLang="en-US" dirty="0"/>
              <a:t>공원 보폭 수 계산</a:t>
            </a:r>
            <a:br>
              <a:rPr lang="en-US" altLang="ko-KR" dirty="0"/>
            </a:br>
            <a:r>
              <a:rPr lang="ko-KR" altLang="en-US" sz="18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✔  </a:t>
            </a:r>
            <a:r>
              <a:rPr lang="en-US" altLang="ko-KR" dirty="0" err="1"/>
              <a:t>QnA</a:t>
            </a:r>
            <a:r>
              <a:rPr lang="en-US" altLang="ko-KR" dirty="0"/>
              <a:t> </a:t>
            </a:r>
            <a:r>
              <a:rPr lang="ko-KR" altLang="en-US" dirty="0"/>
              <a:t>게시판 기능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6329292" y="6183451"/>
            <a:ext cx="3463852" cy="2904516"/>
            <a:chOff x="9544752" y="6183451"/>
            <a:chExt cx="3463852" cy="290451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4752" y="6183451"/>
              <a:ext cx="3463852" cy="2904516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6567387" y="6368454"/>
            <a:ext cx="3278480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b="1" kern="0" spc="-100" dirty="0">
                <a:latin typeface="여기어때 잘난체 OTF" pitchFamily="34" charset="0"/>
                <a:cs typeface="여기어때 잘난체 OTF" pitchFamily="34" charset="0"/>
              </a:rPr>
              <a:t>인근 공원 정보 제공</a:t>
            </a:r>
            <a:endParaRPr lang="en-US" sz="1200" b="1" dirty="0"/>
          </a:p>
        </p:txBody>
      </p:sp>
      <p:sp>
        <p:nvSpPr>
          <p:cNvPr id="42" name="Object 42"/>
          <p:cNvSpPr txBox="1"/>
          <p:nvPr/>
        </p:nvSpPr>
        <p:spPr>
          <a:xfrm>
            <a:off x="6382015" y="7200149"/>
            <a:ext cx="3714774" cy="27359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18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✔ </a:t>
            </a:r>
            <a:r>
              <a:rPr lang="ko-KR" altLang="en-US" dirty="0"/>
              <a:t>건물 기준 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인근 공원 정보와 주소 제공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9902303" y="6183451"/>
            <a:ext cx="3463852" cy="2904516"/>
            <a:chOff x="13117763" y="6183451"/>
            <a:chExt cx="3463852" cy="290451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17763" y="6183451"/>
              <a:ext cx="3463852" cy="2904516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10200656" y="6259997"/>
            <a:ext cx="2671651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800" b="1" kern="0" spc="-100" dirty="0">
                <a:latin typeface="여기어때 잘난체 OTF" pitchFamily="34" charset="0"/>
                <a:cs typeface="여기어때 잘난체 OTF" pitchFamily="34" charset="0"/>
              </a:rPr>
              <a:t>GPS / </a:t>
            </a:r>
            <a:r>
              <a:rPr lang="ko-KR" altLang="en-US" sz="2800" b="1" kern="0" spc="-100" dirty="0" err="1">
                <a:latin typeface="여기어때 잘난체 OTF" pitchFamily="34" charset="0"/>
                <a:cs typeface="여기어때 잘난체 OTF" pitchFamily="34" charset="0"/>
              </a:rPr>
              <a:t>로드뷰</a:t>
            </a:r>
            <a:endParaRPr lang="en-US" sz="1400" b="1" dirty="0"/>
          </a:p>
        </p:txBody>
      </p:sp>
      <p:sp>
        <p:nvSpPr>
          <p:cNvPr id="50" name="Object 50"/>
          <p:cNvSpPr txBox="1"/>
          <p:nvPr/>
        </p:nvSpPr>
        <p:spPr>
          <a:xfrm>
            <a:off x="10124794" y="7118863"/>
            <a:ext cx="3714774" cy="2735932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ko-KR" altLang="en-US" sz="1800" kern="0" spc="-100" dirty="0">
                <a:solidFill>
                  <a:srgbClr val="231F20"/>
                </a:solidFill>
                <a:latin typeface="G마켓 산스 Medium" pitchFamily="34" charset="0"/>
                <a:cs typeface="G마켓 산스 Medium" pitchFamily="34" charset="0"/>
              </a:rPr>
              <a:t>✔ </a:t>
            </a:r>
            <a:r>
              <a:rPr lang="ko-KR" altLang="en-US" dirty="0" err="1"/>
              <a:t>카카오맵을</a:t>
            </a:r>
            <a:r>
              <a:rPr lang="ko-KR" altLang="en-US" dirty="0"/>
              <a:t> 사용한</a:t>
            </a:r>
            <a:br>
              <a:rPr lang="en-US" altLang="ko-KR" dirty="0"/>
            </a:br>
            <a:r>
              <a:rPr lang="en-US" altLang="ko-KR" dirty="0"/>
              <a:t>   </a:t>
            </a:r>
            <a:r>
              <a:rPr lang="ko-KR" altLang="en-US" dirty="0"/>
              <a:t>지도 뷰</a:t>
            </a:r>
            <a:r>
              <a:rPr lang="en-US" altLang="ko-KR" dirty="0"/>
              <a:t>/ </a:t>
            </a:r>
            <a:r>
              <a:rPr lang="ko-KR" altLang="en-US" dirty="0" err="1"/>
              <a:t>로드뷰</a:t>
            </a:r>
            <a:r>
              <a:rPr lang="ko-KR" altLang="en-US" dirty="0"/>
              <a:t> 제공</a:t>
            </a:r>
            <a:endParaRPr lang="en-US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8132AD0-67A6-4C01-BEE9-1466A928DA1F}"/>
              </a:ext>
            </a:extLst>
          </p:cNvPr>
          <p:cNvSpPr/>
          <p:nvPr/>
        </p:nvSpPr>
        <p:spPr>
          <a:xfrm>
            <a:off x="2690917" y="2731591"/>
            <a:ext cx="2880010" cy="2919744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4F2E19E7-482F-48DD-A183-106D98BA9E86}"/>
              </a:ext>
            </a:extLst>
          </p:cNvPr>
          <p:cNvSpPr/>
          <p:nvPr/>
        </p:nvSpPr>
        <p:spPr>
          <a:xfrm>
            <a:off x="13953182" y="2731591"/>
            <a:ext cx="2880010" cy="2919744"/>
          </a:xfrm>
          <a:prstGeom prst="ellipse">
            <a:avLst/>
          </a:prstGeom>
          <a:blipFill>
            <a:blip r:embed="rId12"/>
            <a:stretch>
              <a:fillRect/>
            </a:stretch>
          </a:blip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CF218FF-D897-4B27-81AC-B0D5D1D6E1A9}"/>
              </a:ext>
            </a:extLst>
          </p:cNvPr>
          <p:cNvSpPr/>
          <p:nvPr/>
        </p:nvSpPr>
        <p:spPr>
          <a:xfrm>
            <a:off x="6640905" y="2716073"/>
            <a:ext cx="2880010" cy="2919744"/>
          </a:xfrm>
          <a:prstGeom prst="ellipse">
            <a:avLst/>
          </a:prstGeom>
          <a:blipFill>
            <a:blip r:embed="rId13"/>
            <a:stretch>
              <a:fillRect/>
            </a:stretch>
          </a:blip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DE724DB6-6EF3-47C5-ABB9-F61F57500E9F}"/>
              </a:ext>
            </a:extLst>
          </p:cNvPr>
          <p:cNvSpPr/>
          <p:nvPr/>
        </p:nvSpPr>
        <p:spPr>
          <a:xfrm>
            <a:off x="10200656" y="2663001"/>
            <a:ext cx="2880010" cy="2919744"/>
          </a:xfrm>
          <a:prstGeom prst="ellipse">
            <a:avLst/>
          </a:prstGeom>
          <a:blipFill>
            <a:blip r:embed="rId14"/>
            <a:stretch>
              <a:fillRect/>
            </a:stretch>
          </a:blipFill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1895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16200000">
            <a:off x="17111904" y="2047755"/>
            <a:ext cx="1397281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-1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02_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4187440" y="5634609"/>
            <a:ext cx="2248409" cy="251718"/>
            <a:chOff x="4187440" y="5634609"/>
            <a:chExt cx="2248409" cy="25171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87440" y="5634609"/>
              <a:ext cx="2248409" cy="25171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79232" y="4016646"/>
            <a:ext cx="2734351" cy="1749984"/>
            <a:chOff x="2979232" y="4016646"/>
            <a:chExt cx="2734351" cy="174998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4220000">
              <a:off x="2979232" y="4016646"/>
              <a:ext cx="2734351" cy="174998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2661850" y="3951919"/>
            <a:ext cx="3344550" cy="294447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12900" i="1" kern="0" spc="-500" dirty="0">
                <a:solidFill>
                  <a:srgbClr val="FFEF00"/>
                </a:solidFill>
                <a:latin typeface="여기어때 잘난체 OTF" pitchFamily="34" charset="0"/>
                <a:cs typeface="여기어때 잘난체 OTF" pitchFamily="34" charset="0"/>
              </a:rPr>
              <a:t>02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7413369" y="3732486"/>
            <a:ext cx="12827915" cy="38615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7900" kern="0" spc="-300" dirty="0">
                <a:solidFill>
                  <a:srgbClr val="06C9A6"/>
                </a:solidFill>
                <a:latin typeface="여기어때 잘난체 OTF" pitchFamily="34" charset="0"/>
              </a:rPr>
              <a:t>구현 내용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913" y="337132"/>
            <a:ext cx="17071921" cy="9493308"/>
            <a:chOff x="591357" y="464696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64696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603191"/>
            <a:ext cx="6524353" cy="164367"/>
            <a:chOff x="5824855" y="9603191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603191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135183"/>
            <a:ext cx="608648" cy="2114243"/>
            <a:chOff x="17343191" y="1135183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135183"/>
              <a:ext cx="608648" cy="211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16200000">
            <a:off x="17111904" y="2085851"/>
            <a:ext cx="1397281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-1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02_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168787" y="-222947"/>
            <a:ext cx="7580250" cy="2524223"/>
            <a:chOff x="2168787" y="-222947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8787" y="-222947"/>
              <a:ext cx="7580250" cy="252422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752457" y="432205"/>
            <a:ext cx="9657436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2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01. </a:t>
            </a:r>
            <a:r>
              <a:rPr lang="en-US" altLang="ko-KR" sz="5000" kern="0" spc="-2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Framework &amp; Tool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-6465213" y="470936"/>
            <a:ext cx="7996885" cy="9493308"/>
            <a:chOff x="-6465213" y="470936"/>
            <a:chExt cx="7996885" cy="94933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70936"/>
              <a:ext cx="7996885" cy="94933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98450" y="2780077"/>
            <a:ext cx="13365844" cy="2580747"/>
            <a:chOff x="8772223" y="2788378"/>
            <a:chExt cx="7834483" cy="258074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72223" y="2788378"/>
              <a:ext cx="7834483" cy="25807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723706" y="2320324"/>
            <a:ext cx="3770486" cy="975336"/>
            <a:chOff x="9246998" y="2320324"/>
            <a:chExt cx="3770486" cy="97533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46998" y="2320324"/>
              <a:ext cx="3770486" cy="975336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2713323" y="2388073"/>
            <a:ext cx="3989879" cy="102471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500" kern="0" spc="-200" dirty="0">
                <a:solidFill>
                  <a:srgbClr val="FFEF00"/>
                </a:solidFill>
                <a:latin typeface="여기어때 잘난체 OTF" pitchFamily="34" charset="0"/>
              </a:rPr>
              <a:t>Back-End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5181600" y="6129087"/>
            <a:ext cx="11852821" cy="2848970"/>
            <a:chOff x="2350949" y="6129087"/>
            <a:chExt cx="7297447" cy="284897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50949" y="6129087"/>
              <a:ext cx="7297447" cy="284897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72417" y="5668194"/>
            <a:ext cx="3770486" cy="975336"/>
            <a:chOff x="2781557" y="5668194"/>
            <a:chExt cx="3770486" cy="97533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81557" y="5668194"/>
              <a:ext cx="3770486" cy="975336"/>
            </a:xfrm>
            <a:prstGeom prst="rect">
              <a:avLst/>
            </a:prstGeom>
          </p:spPr>
        </p:pic>
      </p:grpSp>
      <p:sp>
        <p:nvSpPr>
          <p:cNvPr id="39" name="Object 39"/>
          <p:cNvSpPr txBox="1"/>
          <p:nvPr/>
        </p:nvSpPr>
        <p:spPr>
          <a:xfrm>
            <a:off x="12880899" y="5729614"/>
            <a:ext cx="3989879" cy="102471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4500" kern="0" spc="-200" dirty="0">
                <a:solidFill>
                  <a:srgbClr val="FFEF00"/>
                </a:solidFill>
                <a:latin typeface="여기어때 잘난체 OTF" pitchFamily="34" charset="0"/>
                <a:cs typeface="여기어때 잘난체 OTF" pitchFamily="34" charset="0"/>
              </a:rPr>
              <a:t>Front-End</a:t>
            </a:r>
            <a:endParaRPr lang="en-US" dirty="0"/>
          </a:p>
        </p:txBody>
      </p:sp>
      <p:pic>
        <p:nvPicPr>
          <p:cNvPr id="1026" name="Picture 2" descr="Tutorial] 개발환경 구성 - Spring Boot, Git, Maven [1/3] | Megazone DSG WebService  Blog">
            <a:extLst>
              <a:ext uri="{FF2B5EF4-FFF2-40B4-BE49-F238E27FC236}">
                <a16:creationId xmlns:a16="http://schemas.microsoft.com/office/drawing/2014/main" id="{8082D75C-C7EC-47C1-81B4-A0716F3E2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612" y="3250482"/>
            <a:ext cx="4464319" cy="234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 로고 PNG 이미지는 무료로 다운로드 할 수 있습니다. - Crazy Png-Png 이미지 무료 다운로드-Crazy  Png-Png 이미지 무료 다운로드">
            <a:extLst>
              <a:ext uri="{FF2B5EF4-FFF2-40B4-BE49-F238E27FC236}">
                <a16:creationId xmlns:a16="http://schemas.microsoft.com/office/drawing/2014/main" id="{62BE2DEC-0ABA-44E0-B1C0-30A278344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625" y="3304864"/>
            <a:ext cx="36766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- mybatis/logo: MyBatis logo">
            <a:extLst>
              <a:ext uri="{FF2B5EF4-FFF2-40B4-BE49-F238E27FC236}">
                <a16:creationId xmlns:a16="http://schemas.microsoft.com/office/drawing/2014/main" id="{DE71CFE0-BF8C-415F-B266-750AB1AE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061" y="3045294"/>
            <a:ext cx="333375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vue 싱글 파일 컴포넌트 체계">
            <a:extLst>
              <a:ext uri="{FF2B5EF4-FFF2-40B4-BE49-F238E27FC236}">
                <a16:creationId xmlns:a16="http://schemas.microsoft.com/office/drawing/2014/main" id="{3AD5A2BC-88C3-4A0F-AB9F-8C86F25C5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864" y="642206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ootstrapVue · GitHub">
            <a:extLst>
              <a:ext uri="{FF2B5EF4-FFF2-40B4-BE49-F238E27FC236}">
                <a16:creationId xmlns:a16="http://schemas.microsoft.com/office/drawing/2014/main" id="{B3763C73-5BAC-4DC7-B321-6D54C428F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979" y="6702902"/>
            <a:ext cx="2317198" cy="231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E08BBB5A-F946-475C-89DC-3A18EA816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112" y="6109222"/>
            <a:ext cx="398145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08B1B71-5094-4BAB-8C96-5AAF3B9BAC2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132151" y="3134833"/>
            <a:ext cx="1790700" cy="1981200"/>
          </a:xfrm>
          <a:prstGeom prst="rect">
            <a:avLst/>
          </a:prstGeom>
        </p:spPr>
      </p:pic>
      <p:pic>
        <p:nvPicPr>
          <p:cNvPr id="1046" name="Picture 22" descr="Visual Studio Code Extension 모음 - gaussian37">
            <a:extLst>
              <a:ext uri="{FF2B5EF4-FFF2-40B4-BE49-F238E27FC236}">
                <a16:creationId xmlns:a16="http://schemas.microsoft.com/office/drawing/2014/main" id="{CDDA3A99-2890-43AD-BAB3-1A33F814D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040" y="6574167"/>
            <a:ext cx="4572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255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C9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91357" y="426601"/>
            <a:ext cx="17071921" cy="9493308"/>
            <a:chOff x="591357" y="426601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6601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565096"/>
            <a:ext cx="6524353" cy="164367"/>
            <a:chOff x="5824855" y="9565096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565096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097088"/>
            <a:ext cx="608648" cy="2114243"/>
            <a:chOff x="17343191" y="1097088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097088"/>
              <a:ext cx="608648" cy="211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16200000">
            <a:off x="17111904" y="2047755"/>
            <a:ext cx="1397281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-1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02_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168787" y="-261042"/>
            <a:ext cx="7580250" cy="2524223"/>
            <a:chOff x="2168787" y="-261042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8787" y="-261042"/>
              <a:ext cx="7580250" cy="252422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752457" y="432205"/>
            <a:ext cx="9657436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2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02. </a:t>
            </a:r>
            <a:r>
              <a:rPr lang="ko-KR" altLang="en-US" sz="5000" kern="0" spc="-2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시스템 구조</a:t>
            </a:r>
            <a:endParaRPr lang="en-US" dirty="0"/>
          </a:p>
        </p:txBody>
      </p:sp>
      <p:grpSp>
        <p:nvGrpSpPr>
          <p:cNvPr id="1005" name="그룹 1005"/>
          <p:cNvGrpSpPr/>
          <p:nvPr/>
        </p:nvGrpSpPr>
        <p:grpSpPr>
          <a:xfrm>
            <a:off x="-6465213" y="423317"/>
            <a:ext cx="7996885" cy="9493308"/>
            <a:chOff x="-6465213" y="423317"/>
            <a:chExt cx="7996885" cy="949330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23317"/>
              <a:ext cx="7996885" cy="9493308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659C11E-33B1-4C3A-995A-4369DF1C5A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093" y="2950824"/>
            <a:ext cx="15107038" cy="547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4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86913" y="293755"/>
            <a:ext cx="17071921" cy="9493308"/>
            <a:chOff x="591357" y="421319"/>
            <a:chExt cx="17071921" cy="94933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57" y="421319"/>
              <a:ext cx="17071921" cy="94933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24855" y="9603191"/>
            <a:ext cx="6524353" cy="164367"/>
            <a:chOff x="5824855" y="9603191"/>
            <a:chExt cx="6524353" cy="1643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24855" y="9603191"/>
              <a:ext cx="6524353" cy="16436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343191" y="1135183"/>
            <a:ext cx="608648" cy="2114243"/>
            <a:chOff x="17343191" y="1135183"/>
            <a:chExt cx="608648" cy="21142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343191" y="1135183"/>
              <a:ext cx="608648" cy="211424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 rot="-16200000">
            <a:off x="17111904" y="2085851"/>
            <a:ext cx="1397281" cy="703421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100" kern="0" spc="-100" dirty="0">
                <a:solidFill>
                  <a:srgbClr val="231F20"/>
                </a:solidFill>
                <a:latin typeface="여기어때 잘난체 OTF" pitchFamily="34" charset="0"/>
                <a:cs typeface="여기어때 잘난체 OTF" pitchFamily="34" charset="0"/>
              </a:rPr>
              <a:t>02_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2168787" y="-222947"/>
            <a:ext cx="7580250" cy="2524223"/>
            <a:chOff x="2168787" y="-222947"/>
            <a:chExt cx="7580250" cy="25242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8787" y="-222947"/>
              <a:ext cx="7580250" cy="25242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6465213" y="470936"/>
            <a:ext cx="7996885" cy="9493308"/>
            <a:chOff x="-6465213" y="470936"/>
            <a:chExt cx="7996885" cy="949330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6465213" y="470936"/>
              <a:ext cx="7996885" cy="9493308"/>
            </a:xfrm>
            <a:prstGeom prst="rect">
              <a:avLst/>
            </a:prstGeom>
          </p:spPr>
        </p:pic>
      </p:grpSp>
      <p:sp>
        <p:nvSpPr>
          <p:cNvPr id="33" name="Object 12">
            <a:extLst>
              <a:ext uri="{FF2B5EF4-FFF2-40B4-BE49-F238E27FC236}">
                <a16:creationId xmlns:a16="http://schemas.microsoft.com/office/drawing/2014/main" id="{CB27B3E9-FD54-4F45-BBB0-C68CD443697C}"/>
              </a:ext>
            </a:extLst>
          </p:cNvPr>
          <p:cNvSpPr txBox="1"/>
          <p:nvPr/>
        </p:nvSpPr>
        <p:spPr>
          <a:xfrm>
            <a:off x="2752457" y="451253"/>
            <a:ext cx="9657436" cy="1149562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5000" kern="0" spc="-200" dirty="0">
                <a:solidFill>
                  <a:srgbClr val="231F20"/>
                </a:solidFill>
                <a:latin typeface="여기어때 잘난체 OTF" pitchFamily="34" charset="0"/>
              </a:rPr>
              <a:t>03. </a:t>
            </a:r>
            <a:r>
              <a:rPr lang="ko-KR" altLang="en-US" sz="5000" kern="0" spc="-200" dirty="0">
                <a:solidFill>
                  <a:srgbClr val="231F20"/>
                </a:solidFill>
                <a:latin typeface="여기어때 잘난체 OTF" pitchFamily="34" charset="0"/>
              </a:rPr>
              <a:t>기능 구현 </a:t>
            </a:r>
            <a:r>
              <a:rPr lang="en-US" altLang="ko-KR" sz="3600" kern="0" spc="-200" dirty="0">
                <a:solidFill>
                  <a:srgbClr val="231F20"/>
                </a:solidFill>
                <a:latin typeface="여기어때 잘난체 OTF" pitchFamily="34" charset="0"/>
              </a:rPr>
              <a:t>- About</a:t>
            </a:r>
            <a:endParaRPr 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CB7E30-6DBE-4FDF-950F-ACA52BD33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253" y="2485335"/>
            <a:ext cx="6738573" cy="66091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A04900-8EC2-404C-9B8C-A3AFD792D9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9037" y="2485335"/>
            <a:ext cx="6087486" cy="6609109"/>
          </a:xfrm>
          <a:prstGeom prst="rect">
            <a:avLst/>
          </a:prstGeom>
        </p:spPr>
      </p:pic>
      <p:grpSp>
        <p:nvGrpSpPr>
          <p:cNvPr id="38" name="그룹 1002">
            <a:extLst>
              <a:ext uri="{FF2B5EF4-FFF2-40B4-BE49-F238E27FC236}">
                <a16:creationId xmlns:a16="http://schemas.microsoft.com/office/drawing/2014/main" id="{042516A3-7802-4738-8715-342B09336144}"/>
              </a:ext>
            </a:extLst>
          </p:cNvPr>
          <p:cNvGrpSpPr/>
          <p:nvPr/>
        </p:nvGrpSpPr>
        <p:grpSpPr>
          <a:xfrm>
            <a:off x="10297107" y="916062"/>
            <a:ext cx="3670490" cy="942570"/>
            <a:chOff x="2739779" y="5588142"/>
            <a:chExt cx="3670490" cy="3117666"/>
          </a:xfrm>
        </p:grpSpPr>
        <p:pic>
          <p:nvPicPr>
            <p:cNvPr id="40" name="Object 5">
              <a:extLst>
                <a:ext uri="{FF2B5EF4-FFF2-40B4-BE49-F238E27FC236}">
                  <a16:creationId xmlns:a16="http://schemas.microsoft.com/office/drawing/2014/main" id="{C2C5FA3F-ED0C-4C1D-A663-F76FC7B0D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39779" y="5588142"/>
              <a:ext cx="3670490" cy="3117666"/>
            </a:xfrm>
            <a:prstGeom prst="rect">
              <a:avLst/>
            </a:prstGeom>
          </p:spPr>
        </p:pic>
      </p:grpSp>
      <p:sp>
        <p:nvSpPr>
          <p:cNvPr id="41" name="Object 41">
            <a:extLst>
              <a:ext uri="{FF2B5EF4-FFF2-40B4-BE49-F238E27FC236}">
                <a16:creationId xmlns:a16="http://schemas.microsoft.com/office/drawing/2014/main" id="{0A977898-714F-4F98-B43A-E9F284399B15}"/>
              </a:ext>
            </a:extLst>
          </p:cNvPr>
          <p:cNvSpPr txBox="1"/>
          <p:nvPr/>
        </p:nvSpPr>
        <p:spPr>
          <a:xfrm>
            <a:off x="10493112" y="1016478"/>
            <a:ext cx="3278480" cy="83194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2400" b="1" kern="0" spc="-100" dirty="0">
                <a:latin typeface="여기어때 잘난체 OTF" pitchFamily="34" charset="0"/>
              </a:rPr>
              <a:t>간단한 서비스 소개 </a:t>
            </a:r>
            <a:r>
              <a:rPr lang="en-US" altLang="ko-KR" sz="2400" b="1" kern="0" spc="-100" dirty="0">
                <a:latin typeface="여기어때 잘난체 OTF" pitchFamily="34" charset="0"/>
              </a:rPr>
              <a:t>/ </a:t>
            </a:r>
            <a:r>
              <a:rPr lang="ko-KR" altLang="en-US" sz="2400" b="1" kern="0" spc="-100" dirty="0">
                <a:latin typeface="여기어때 잘난체 OTF" pitchFamily="34" charset="0"/>
              </a:rPr>
              <a:t>개발자 소개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672504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549</Words>
  <Application>Microsoft Office PowerPoint</Application>
  <PresentationFormat>사용자 지정</PresentationFormat>
  <Paragraphs>89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G마켓 산스 Bold</vt:lpstr>
      <vt:lpstr>G마켓 산스 Medium</vt:lpstr>
      <vt:lpstr>여기어때 잘난체 OTF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김주현</cp:lastModifiedBy>
  <cp:revision>457</cp:revision>
  <dcterms:created xsi:type="dcterms:W3CDTF">2021-05-27T09:15:43Z</dcterms:created>
  <dcterms:modified xsi:type="dcterms:W3CDTF">2021-05-27T07:58:46Z</dcterms:modified>
</cp:coreProperties>
</file>